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08" r:id="rId2"/>
    <p:sldId id="309" r:id="rId3"/>
    <p:sldId id="275" r:id="rId4"/>
    <p:sldId id="310" r:id="rId5"/>
    <p:sldId id="311" r:id="rId6"/>
    <p:sldId id="312" r:id="rId7"/>
    <p:sldId id="314" r:id="rId8"/>
    <p:sldId id="315" r:id="rId9"/>
    <p:sldId id="316" r:id="rId10"/>
    <p:sldId id="317" r:id="rId11"/>
    <p:sldId id="319" r:id="rId12"/>
    <p:sldId id="320" r:id="rId13"/>
    <p:sldId id="321" r:id="rId14"/>
    <p:sldId id="322" r:id="rId15"/>
    <p:sldId id="323" r:id="rId16"/>
    <p:sldId id="324" r:id="rId17"/>
    <p:sldId id="325" r:id="rId18"/>
    <p:sldId id="326" r:id="rId19"/>
    <p:sldId id="328" r:id="rId20"/>
    <p:sldId id="327" r:id="rId21"/>
    <p:sldId id="329" r:id="rId22"/>
    <p:sldId id="331" r:id="rId23"/>
    <p:sldId id="330" r:id="rId24"/>
    <p:sldId id="332" r:id="rId25"/>
    <p:sldId id="333" r:id="rId26"/>
    <p:sldId id="335" r:id="rId27"/>
    <p:sldId id="336" r:id="rId28"/>
    <p:sldId id="337" r:id="rId29"/>
    <p:sldId id="339" r:id="rId30"/>
    <p:sldId id="340" r:id="rId31"/>
    <p:sldId id="341" r:id="rId32"/>
    <p:sldId id="342" r:id="rId33"/>
    <p:sldId id="343" r:id="rId34"/>
    <p:sldId id="344" r:id="rId35"/>
    <p:sldId id="345" r:id="rId36"/>
    <p:sldId id="346" r:id="rId37"/>
    <p:sldId id="347" r:id="rId38"/>
    <p:sldId id="348" r:id="rId39"/>
    <p:sldId id="349" r:id="rId40"/>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4"/>
    <p:restoredTop sz="94464"/>
  </p:normalViewPr>
  <p:slideViewPr>
    <p:cSldViewPr>
      <p:cViewPr varScale="1">
        <p:scale>
          <a:sx n="86" d="100"/>
          <a:sy n="86" d="100"/>
        </p:scale>
        <p:origin x="442" y="35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E8A61-C8F4-EB4F-B5F8-33B183E091D5}" type="datetimeFigureOut">
              <a:rPr lang="en-GB" smtClean="0"/>
              <a:t>26/09/2023</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BBA492-F292-984B-B71A-C75FA0DCBC50}" type="slidenum">
              <a:rPr lang="en-GB" smtClean="0"/>
              <a:t>‹N°›</a:t>
            </a:fld>
            <a:endParaRPr lang="en-GB"/>
          </a:p>
        </p:txBody>
      </p:sp>
    </p:spTree>
    <p:extLst>
      <p:ext uri="{BB962C8B-B14F-4D97-AF65-F5344CB8AC3E}">
        <p14:creationId xmlns:p14="http://schemas.microsoft.com/office/powerpoint/2010/main" val="1726850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45BBA492-F292-984B-B71A-C75FA0DCBC50}" type="slidenum">
              <a:rPr lang="en-GB" smtClean="0"/>
              <a:t>38</a:t>
            </a:fld>
            <a:endParaRPr lang="en-GB"/>
          </a:p>
        </p:txBody>
      </p:sp>
    </p:spTree>
    <p:extLst>
      <p:ext uri="{BB962C8B-B14F-4D97-AF65-F5344CB8AC3E}">
        <p14:creationId xmlns:p14="http://schemas.microsoft.com/office/powerpoint/2010/main" val="2182927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45BBA492-F292-984B-B71A-C75FA0DCBC50}" type="slidenum">
              <a:rPr lang="en-GB" smtClean="0"/>
              <a:t>39</a:t>
            </a:fld>
            <a:endParaRPr lang="en-GB"/>
          </a:p>
        </p:txBody>
      </p:sp>
    </p:spTree>
    <p:extLst>
      <p:ext uri="{BB962C8B-B14F-4D97-AF65-F5344CB8AC3E}">
        <p14:creationId xmlns:p14="http://schemas.microsoft.com/office/powerpoint/2010/main" val="1115495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p>
            <a:r>
              <a:rPr lang="fr-FR"/>
              <a:t>Modifiez le style du titre</a:t>
            </a: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47FB78F-B66F-48B7-AC01-FE8A3127F935}" type="datetimeFigureOut">
              <a:rPr lang="fr-FR" smtClean="0"/>
              <a:t>26/09/2023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F63D3FA-FEA7-466D-85B2-6057A5FFF862}" type="slidenum">
              <a:rPr lang="fr-FR" smtClean="0"/>
              <a:t>‹N°›</a:t>
            </a:fld>
            <a:endParaRPr lang="fr-FR"/>
          </a:p>
        </p:txBody>
      </p:sp>
    </p:spTree>
    <p:extLst>
      <p:ext uri="{BB962C8B-B14F-4D97-AF65-F5344CB8AC3E}">
        <p14:creationId xmlns:p14="http://schemas.microsoft.com/office/powerpoint/2010/main" val="2338388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47FB78F-B66F-48B7-AC01-FE8A3127F935}" type="datetimeFigureOut">
              <a:rPr lang="fr-FR" smtClean="0"/>
              <a:t>26/09/2023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F63D3FA-FEA7-466D-85B2-6057A5FFF862}" type="slidenum">
              <a:rPr lang="fr-FR" smtClean="0"/>
              <a:t>‹N°›</a:t>
            </a:fld>
            <a:endParaRPr lang="fr-FR"/>
          </a:p>
        </p:txBody>
      </p:sp>
    </p:spTree>
    <p:extLst>
      <p:ext uri="{BB962C8B-B14F-4D97-AF65-F5344CB8AC3E}">
        <p14:creationId xmlns:p14="http://schemas.microsoft.com/office/powerpoint/2010/main" val="643815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54781"/>
            <a:ext cx="2057400" cy="329088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154781"/>
            <a:ext cx="6019800" cy="329088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47FB78F-B66F-48B7-AC01-FE8A3127F935}" type="datetimeFigureOut">
              <a:rPr lang="fr-FR" smtClean="0"/>
              <a:t>26/09/2023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F63D3FA-FEA7-466D-85B2-6057A5FFF862}" type="slidenum">
              <a:rPr lang="fr-FR" smtClean="0"/>
              <a:t>‹N°›</a:t>
            </a:fld>
            <a:endParaRPr lang="fr-FR"/>
          </a:p>
        </p:txBody>
      </p:sp>
    </p:spTree>
    <p:extLst>
      <p:ext uri="{BB962C8B-B14F-4D97-AF65-F5344CB8AC3E}">
        <p14:creationId xmlns:p14="http://schemas.microsoft.com/office/powerpoint/2010/main" val="4018684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47FB78F-B66F-48B7-AC01-FE8A3127F935}" type="datetimeFigureOut">
              <a:rPr lang="fr-FR" smtClean="0"/>
              <a:t>26/09/2023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F63D3FA-FEA7-466D-85B2-6057A5FFF862}" type="slidenum">
              <a:rPr lang="fr-FR" smtClean="0"/>
              <a:t>‹N°›</a:t>
            </a:fld>
            <a:endParaRPr lang="fr-FR"/>
          </a:p>
        </p:txBody>
      </p:sp>
    </p:spTree>
    <p:extLst>
      <p:ext uri="{BB962C8B-B14F-4D97-AF65-F5344CB8AC3E}">
        <p14:creationId xmlns:p14="http://schemas.microsoft.com/office/powerpoint/2010/main" val="4072723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47FB78F-B66F-48B7-AC01-FE8A3127F935}" type="datetimeFigureOut">
              <a:rPr lang="fr-FR" smtClean="0"/>
              <a:t>26/09/2023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F63D3FA-FEA7-466D-85B2-6057A5FFF862}" type="slidenum">
              <a:rPr lang="fr-FR" smtClean="0"/>
              <a:t>‹N°›</a:t>
            </a:fld>
            <a:endParaRPr lang="fr-FR"/>
          </a:p>
        </p:txBody>
      </p:sp>
    </p:spTree>
    <p:extLst>
      <p:ext uri="{BB962C8B-B14F-4D97-AF65-F5344CB8AC3E}">
        <p14:creationId xmlns:p14="http://schemas.microsoft.com/office/powerpoint/2010/main" val="1534725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47FB78F-B66F-48B7-AC01-FE8A3127F935}" type="datetimeFigureOut">
              <a:rPr lang="fr-FR" smtClean="0"/>
              <a:t>26/09/2023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F63D3FA-FEA7-466D-85B2-6057A5FFF862}" type="slidenum">
              <a:rPr lang="fr-FR" smtClean="0"/>
              <a:t>‹N°›</a:t>
            </a:fld>
            <a:endParaRPr lang="fr-FR"/>
          </a:p>
        </p:txBody>
      </p:sp>
    </p:spTree>
    <p:extLst>
      <p:ext uri="{BB962C8B-B14F-4D97-AF65-F5344CB8AC3E}">
        <p14:creationId xmlns:p14="http://schemas.microsoft.com/office/powerpoint/2010/main" val="715405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8"/>
            <a:ext cx="8229600" cy="85725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47FB78F-B66F-48B7-AC01-FE8A3127F935}" type="datetimeFigureOut">
              <a:rPr lang="fr-FR" smtClean="0"/>
              <a:t>26/09/2023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F63D3FA-FEA7-466D-85B2-6057A5FFF862}" type="slidenum">
              <a:rPr lang="fr-FR" smtClean="0"/>
              <a:t>‹N°›</a:t>
            </a:fld>
            <a:endParaRPr lang="fr-FR"/>
          </a:p>
        </p:txBody>
      </p:sp>
    </p:spTree>
    <p:extLst>
      <p:ext uri="{BB962C8B-B14F-4D97-AF65-F5344CB8AC3E}">
        <p14:creationId xmlns:p14="http://schemas.microsoft.com/office/powerpoint/2010/main" val="3240081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47FB78F-B66F-48B7-AC01-FE8A3127F935}" type="datetimeFigureOut">
              <a:rPr lang="fr-FR" smtClean="0"/>
              <a:t>26/09/2023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F63D3FA-FEA7-466D-85B2-6057A5FFF862}" type="slidenum">
              <a:rPr lang="fr-FR" smtClean="0"/>
              <a:t>‹N°›</a:t>
            </a:fld>
            <a:endParaRPr lang="fr-FR"/>
          </a:p>
        </p:txBody>
      </p:sp>
    </p:spTree>
    <p:extLst>
      <p:ext uri="{BB962C8B-B14F-4D97-AF65-F5344CB8AC3E}">
        <p14:creationId xmlns:p14="http://schemas.microsoft.com/office/powerpoint/2010/main" val="2552804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47FB78F-B66F-48B7-AC01-FE8A3127F935}" type="datetimeFigureOut">
              <a:rPr lang="fr-FR" smtClean="0"/>
              <a:t>26/09/2023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F63D3FA-FEA7-466D-85B2-6057A5FFF862}" type="slidenum">
              <a:rPr lang="fr-FR" smtClean="0"/>
              <a:t>‹N°›</a:t>
            </a:fld>
            <a:endParaRPr lang="fr-FR"/>
          </a:p>
        </p:txBody>
      </p:sp>
    </p:spTree>
    <p:extLst>
      <p:ext uri="{BB962C8B-B14F-4D97-AF65-F5344CB8AC3E}">
        <p14:creationId xmlns:p14="http://schemas.microsoft.com/office/powerpoint/2010/main" val="148215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47FB78F-B66F-48B7-AC01-FE8A3127F935}" type="datetimeFigureOut">
              <a:rPr lang="fr-FR" smtClean="0"/>
              <a:t>26/09/2023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F63D3FA-FEA7-466D-85B2-6057A5FFF862}" type="slidenum">
              <a:rPr lang="fr-FR" smtClean="0"/>
              <a:t>‹N°›</a:t>
            </a:fld>
            <a:endParaRPr lang="fr-FR"/>
          </a:p>
        </p:txBody>
      </p:sp>
    </p:spTree>
    <p:extLst>
      <p:ext uri="{BB962C8B-B14F-4D97-AF65-F5344CB8AC3E}">
        <p14:creationId xmlns:p14="http://schemas.microsoft.com/office/powerpoint/2010/main" val="4182250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47FB78F-B66F-48B7-AC01-FE8A3127F935}" type="datetimeFigureOut">
              <a:rPr lang="fr-FR" smtClean="0"/>
              <a:t>26/09/2023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F63D3FA-FEA7-466D-85B2-6057A5FFF862}" type="slidenum">
              <a:rPr lang="fr-FR" smtClean="0"/>
              <a:t>‹N°›</a:t>
            </a:fld>
            <a:endParaRPr lang="fr-FR"/>
          </a:p>
        </p:txBody>
      </p:sp>
    </p:spTree>
    <p:extLst>
      <p:ext uri="{BB962C8B-B14F-4D97-AF65-F5344CB8AC3E}">
        <p14:creationId xmlns:p14="http://schemas.microsoft.com/office/powerpoint/2010/main" val="388039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47FB78F-B66F-48B7-AC01-FE8A3127F935}" type="datetimeFigureOut">
              <a:rPr lang="fr-FR" smtClean="0"/>
              <a:t>26/09/2023</a:t>
            </a:fld>
            <a:endParaRPr lang="fr-FR"/>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F63D3FA-FEA7-466D-85B2-6057A5FFF862}" type="slidenum">
              <a:rPr lang="fr-FR" smtClean="0"/>
              <a:t>‹N°›</a:t>
            </a:fld>
            <a:endParaRPr lang="fr-FR"/>
          </a:p>
        </p:txBody>
      </p:sp>
    </p:spTree>
    <p:extLst>
      <p:ext uri="{BB962C8B-B14F-4D97-AF65-F5344CB8AC3E}">
        <p14:creationId xmlns:p14="http://schemas.microsoft.com/office/powerpoint/2010/main" val="3341367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5252484" y="0"/>
            <a:ext cx="3891516" cy="593048"/>
          </a:xfrm>
          <a:prstGeom prst="rect">
            <a:avLst/>
          </a:prstGeom>
        </p:spPr>
      </p:pic>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r="42558" b="85032"/>
          <a:stretch/>
        </p:blipFill>
        <p:spPr>
          <a:xfrm>
            <a:off x="0" y="0"/>
            <a:ext cx="5252484" cy="593048"/>
          </a:xfrm>
          <a:prstGeom prst="rect">
            <a:avLst/>
          </a:prstGeom>
        </p:spPr>
      </p:pic>
      <p:sp>
        <p:nvSpPr>
          <p:cNvPr id="6" name="ZoneTexte 5"/>
          <p:cNvSpPr txBox="1"/>
          <p:nvPr/>
        </p:nvSpPr>
        <p:spPr>
          <a:xfrm>
            <a:off x="4886409" y="127247"/>
            <a:ext cx="4046301" cy="338554"/>
          </a:xfrm>
          <a:prstGeom prst="rect">
            <a:avLst/>
          </a:prstGeom>
          <a:noFill/>
          <a:ln>
            <a:noFill/>
          </a:ln>
        </p:spPr>
        <p:txBody>
          <a:bodyPr wrap="none" rtlCol="0">
            <a:spAutoFit/>
          </a:bodyPr>
          <a:lstStyle/>
          <a:p>
            <a:pPr algn="r"/>
            <a:r>
              <a:rPr lang="fr-FR" sz="1600" dirty="0">
                <a:solidFill>
                  <a:srgbClr val="0070C0"/>
                </a:solidFill>
                <a:latin typeface="Franklin Gothic Medium" panose="020B0603020102020204" pitchFamily="34" charset="0"/>
              </a:rPr>
              <a:t>Compte-rendu </a:t>
            </a:r>
            <a:r>
              <a:rPr lang="fr-FR" sz="1600" i="1" dirty="0" err="1">
                <a:solidFill>
                  <a:srgbClr val="0070C0"/>
                </a:solidFill>
                <a:latin typeface="Franklin Gothic Medium" panose="020B0603020102020204" pitchFamily="34" charset="0"/>
              </a:rPr>
              <a:t>Advances</a:t>
            </a:r>
            <a:r>
              <a:rPr lang="fr-FR" sz="1600" i="1">
                <a:solidFill>
                  <a:srgbClr val="0070C0"/>
                </a:solidFill>
                <a:latin typeface="Franklin Gothic Medium" panose="020B0603020102020204" pitchFamily="34" charset="0"/>
              </a:rPr>
              <a:t> in </a:t>
            </a:r>
            <a:r>
              <a:rPr lang="fr-FR" sz="1600" i="1" err="1">
                <a:solidFill>
                  <a:srgbClr val="0070C0"/>
                </a:solidFill>
                <a:latin typeface="Franklin Gothic Medium" panose="020B0603020102020204" pitchFamily="34" charset="0"/>
              </a:rPr>
              <a:t>Pediatric</a:t>
            </a:r>
            <a:r>
              <a:rPr lang="fr-FR" sz="1600" i="1">
                <a:solidFill>
                  <a:srgbClr val="0070C0"/>
                </a:solidFill>
                <a:latin typeface="Franklin Gothic Medium" panose="020B0603020102020204" pitchFamily="34" charset="0"/>
              </a:rPr>
              <a:t> </a:t>
            </a:r>
            <a:r>
              <a:rPr lang="fr-FR" sz="1600" i="1" err="1">
                <a:solidFill>
                  <a:srgbClr val="0070C0"/>
                </a:solidFill>
                <a:latin typeface="Franklin Gothic Medium" panose="020B0603020102020204" pitchFamily="34" charset="0"/>
              </a:rPr>
              <a:t>Retina</a:t>
            </a:r>
            <a:r>
              <a:rPr lang="fr-FR" sz="1600" i="1">
                <a:solidFill>
                  <a:srgbClr val="0070C0"/>
                </a:solidFill>
                <a:latin typeface="Franklin Gothic Medium" panose="020B0603020102020204" pitchFamily="34" charset="0"/>
              </a:rPr>
              <a:t> </a:t>
            </a:r>
            <a:endParaRPr lang="fr-FR" sz="1600" i="1">
              <a:solidFill>
                <a:srgbClr val="0070C0"/>
              </a:solidFill>
              <a:highlight>
                <a:srgbClr val="FFFF00"/>
              </a:highlight>
              <a:latin typeface="Franklin Gothic Medium" panose="020B0603020102020204" pitchFamily="34" charset="0"/>
            </a:endParaRPr>
          </a:p>
        </p:txBody>
      </p:sp>
      <p:pic>
        <p:nvPicPr>
          <p:cNvPr id="11" name="Image 10"/>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0" y="4803998"/>
            <a:ext cx="9144000" cy="360040"/>
          </a:xfrm>
          <a:prstGeom prst="rect">
            <a:avLst/>
          </a:prstGeom>
        </p:spPr>
      </p:pic>
      <p:sp>
        <p:nvSpPr>
          <p:cNvPr id="3" name="Rectangle 2"/>
          <p:cNvSpPr/>
          <p:nvPr/>
        </p:nvSpPr>
        <p:spPr>
          <a:xfrm>
            <a:off x="2195736" y="771549"/>
            <a:ext cx="6624736" cy="4020069"/>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16"/>
          <p:cNvCxnSpPr/>
          <p:nvPr/>
        </p:nvCxnSpPr>
        <p:spPr>
          <a:xfrm>
            <a:off x="-29834" y="-625675"/>
            <a:ext cx="0" cy="144016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7838252-2172-BE49-BD47-7758B614ECF0}"/>
              </a:ext>
            </a:extLst>
          </p:cNvPr>
          <p:cNvSpPr/>
          <p:nvPr/>
        </p:nvSpPr>
        <p:spPr>
          <a:xfrm>
            <a:off x="279140" y="3828671"/>
            <a:ext cx="1512168" cy="461665"/>
          </a:xfrm>
          <a:prstGeom prst="rect">
            <a:avLst/>
          </a:prstGeom>
        </p:spPr>
        <p:txBody>
          <a:bodyPr wrap="square">
            <a:spAutoFit/>
          </a:bodyPr>
          <a:lstStyle/>
          <a:p>
            <a:pPr algn="ctr"/>
            <a:r>
              <a:rPr lang="fr-FR" sz="1200" b="1" err="1">
                <a:solidFill>
                  <a:srgbClr val="0070C0"/>
                </a:solidFill>
              </a:rPr>
              <a:t>Alejandra</a:t>
            </a:r>
            <a:r>
              <a:rPr lang="fr-FR" sz="1200" b="1">
                <a:solidFill>
                  <a:srgbClr val="0070C0"/>
                </a:solidFill>
              </a:rPr>
              <a:t> </a:t>
            </a:r>
            <a:r>
              <a:rPr lang="fr-FR" sz="1200" b="1" err="1">
                <a:solidFill>
                  <a:srgbClr val="0070C0"/>
                </a:solidFill>
              </a:rPr>
              <a:t>Daruich</a:t>
            </a:r>
            <a:r>
              <a:rPr lang="fr-FR" sz="1200" b="1">
                <a:solidFill>
                  <a:srgbClr val="0070C0"/>
                </a:solidFill>
              </a:rPr>
              <a:t> Paris</a:t>
            </a:r>
          </a:p>
        </p:txBody>
      </p:sp>
      <p:sp>
        <p:nvSpPr>
          <p:cNvPr id="18" name="Sous-titre 17">
            <a:extLst>
              <a:ext uri="{FF2B5EF4-FFF2-40B4-BE49-F238E27FC236}">
                <a16:creationId xmlns:a16="http://schemas.microsoft.com/office/drawing/2014/main" id="{7B5C882A-D785-F2BF-657F-017C425C5B18}"/>
              </a:ext>
            </a:extLst>
          </p:cNvPr>
          <p:cNvSpPr txBox="1">
            <a:spLocks noGrp="1"/>
          </p:cNvSpPr>
          <p:nvPr>
            <p:ph type="subTitle" idx="1"/>
          </p:nvPr>
        </p:nvSpPr>
        <p:spPr>
          <a:xfrm>
            <a:off x="1684392" y="2427734"/>
            <a:ext cx="7136080" cy="1384995"/>
          </a:xfrm>
          <a:prstGeom prst="rect">
            <a:avLst/>
          </a:prstGeom>
          <a:noFill/>
        </p:spPr>
        <p:txBody>
          <a:bodyPr wrap="square">
            <a:spAutoFit/>
          </a:bodyPr>
          <a:lstStyle/>
          <a:p>
            <a:pPr marL="599425" algn="just"/>
            <a:r>
              <a:rPr lang="fr-FR" sz="1400" i="1">
                <a:solidFill>
                  <a:schemeClr val="tx1"/>
                </a:solidFill>
                <a:latin typeface="Calibri" panose="020F0502020204030204" pitchFamily="34" charset="0"/>
                <a:ea typeface="Calibri" panose="020F0502020204030204" pitchFamily="34" charset="0"/>
              </a:rPr>
              <a:t>Ceci est un compte rendu de communications de congrès dont l’objectif est de fournir des informations sur l’état actuel de la recherche. Les données présentées sont susceptibles de ne pas être validées par les autorités de santé françaises et ne doivent donc pas être mises en pratique. Le contenu est sous la responsabilité du coordonnateur, des auteurs qui sont garants de son objectivité. Ce diaporama est réalisé par SFO-Online.</a:t>
            </a:r>
            <a:endParaRPr lang="fr-FR" sz="1400">
              <a:solidFill>
                <a:schemeClr val="tx1"/>
              </a:solidFill>
              <a:latin typeface="Calibri" panose="020F0502020204030204" pitchFamily="34" charset="0"/>
              <a:ea typeface="Calibri" panose="020F0502020204030204" pitchFamily="34" charset="0"/>
            </a:endParaRPr>
          </a:p>
        </p:txBody>
      </p:sp>
      <p:pic>
        <p:nvPicPr>
          <p:cNvPr id="20" name="Image 19">
            <a:extLst>
              <a:ext uri="{FF2B5EF4-FFF2-40B4-BE49-F238E27FC236}">
                <a16:creationId xmlns:a16="http://schemas.microsoft.com/office/drawing/2014/main" id="{246AF002-F139-21AD-7940-A4F587B012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3727486"/>
            <a:ext cx="993471" cy="993471"/>
          </a:xfrm>
          <a:prstGeom prst="rect">
            <a:avLst/>
          </a:prstGeom>
        </p:spPr>
      </p:pic>
      <p:sp>
        <p:nvSpPr>
          <p:cNvPr id="2" name="ZoneTexte 1">
            <a:extLst>
              <a:ext uri="{FF2B5EF4-FFF2-40B4-BE49-F238E27FC236}">
                <a16:creationId xmlns:a16="http://schemas.microsoft.com/office/drawing/2014/main" id="{5472D545-B37C-3777-9D4E-8161291484FB}"/>
              </a:ext>
            </a:extLst>
          </p:cNvPr>
          <p:cNvSpPr txBox="1"/>
          <p:nvPr/>
        </p:nvSpPr>
        <p:spPr>
          <a:xfrm>
            <a:off x="1836792" y="4143630"/>
            <a:ext cx="6271984" cy="307777"/>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9585"/>
            <a:r>
              <a:rPr lang="fr-FR" sz="1400" b="1">
                <a:solidFill>
                  <a:srgbClr val="000000"/>
                </a:solidFill>
                <a:latin typeface="Calibri" panose="020F0502020204030204" pitchFamily="34" charset="0"/>
                <a:ea typeface="Times New Roman" panose="02020603050405020304" pitchFamily="18" charset="0"/>
              </a:rPr>
              <a:t>Comptes rendus de congrès avec le soutien institutionnel de BAYER</a:t>
            </a:r>
            <a:endParaRPr lang="fr-FR" sz="1400" b="1">
              <a:latin typeface="Calibri" panose="020F0502020204030204" pitchFamily="34" charset="0"/>
              <a:ea typeface="Calibri" panose="020F0502020204030204" pitchFamily="34" charset="0"/>
            </a:endParaRPr>
          </a:p>
        </p:txBody>
      </p:sp>
      <p:pic>
        <p:nvPicPr>
          <p:cNvPr id="1026" name="Picture 2" descr="Advances in Pediatric Retina 2023 cover image">
            <a:extLst>
              <a:ext uri="{FF2B5EF4-FFF2-40B4-BE49-F238E27FC236}">
                <a16:creationId xmlns:a16="http://schemas.microsoft.com/office/drawing/2014/main" id="{ABE085D7-B230-0749-1AFE-AEB9A1DB0C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8007" y="855363"/>
            <a:ext cx="2915816" cy="145790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descr="Une image contenant personne, intérieur&#10;&#10;Description générée automatiquement">
            <a:extLst>
              <a:ext uri="{FF2B5EF4-FFF2-40B4-BE49-F238E27FC236}">
                <a16:creationId xmlns:a16="http://schemas.microsoft.com/office/drawing/2014/main" id="{9662AE9E-1CDD-903C-5F49-F5296AA319F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11560" y="1516417"/>
            <a:ext cx="1224136" cy="2026411"/>
          </a:xfrm>
          <a:prstGeom prst="rect">
            <a:avLst/>
          </a:prstGeom>
        </p:spPr>
      </p:pic>
    </p:spTree>
    <p:extLst>
      <p:ext uri="{BB962C8B-B14F-4D97-AF65-F5344CB8AC3E}">
        <p14:creationId xmlns:p14="http://schemas.microsoft.com/office/powerpoint/2010/main" val="3843949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5252484" y="0"/>
            <a:ext cx="3891516" cy="593048"/>
          </a:xfrm>
          <a:prstGeom prst="rect">
            <a:avLst/>
          </a:prstGeom>
        </p:spPr>
      </p:pic>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r="42558" b="85032"/>
          <a:stretch/>
        </p:blipFill>
        <p:spPr>
          <a:xfrm>
            <a:off x="0" y="0"/>
            <a:ext cx="5252484" cy="593048"/>
          </a:xfrm>
          <a:prstGeom prst="rect">
            <a:avLst/>
          </a:prstGeom>
        </p:spPr>
      </p:pic>
      <p:sp>
        <p:nvSpPr>
          <p:cNvPr id="15" name="Espace réservé du contenu 2"/>
          <p:cNvSpPr txBox="1">
            <a:spLocks/>
          </p:cNvSpPr>
          <p:nvPr/>
        </p:nvSpPr>
        <p:spPr>
          <a:xfrm>
            <a:off x="239909" y="1183604"/>
            <a:ext cx="5629814" cy="35283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sz="1400">
              <a:solidFill>
                <a:schemeClr val="tx1"/>
              </a:solidFill>
            </a:endParaRPr>
          </a:p>
        </p:txBody>
      </p:sp>
      <p:sp>
        <p:nvSpPr>
          <p:cNvPr id="11" name="Rectangle 10"/>
          <p:cNvSpPr/>
          <p:nvPr/>
        </p:nvSpPr>
        <p:spPr>
          <a:xfrm>
            <a:off x="179512" y="1131590"/>
            <a:ext cx="8772776" cy="36004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0" y="4803998"/>
            <a:ext cx="9144000" cy="360040"/>
          </a:xfrm>
          <a:prstGeom prst="rect">
            <a:avLst/>
          </a:prstGeom>
        </p:spPr>
      </p:pic>
      <p:sp>
        <p:nvSpPr>
          <p:cNvPr id="17" name="Espace réservé du texte 9">
            <a:extLst>
              <a:ext uri="{FF2B5EF4-FFF2-40B4-BE49-F238E27FC236}">
                <a16:creationId xmlns:a16="http://schemas.microsoft.com/office/drawing/2014/main" id="{B1DD6396-A72F-B945-ADA4-0071B20D8ADC}"/>
              </a:ext>
            </a:extLst>
          </p:cNvPr>
          <p:cNvSpPr>
            <a:spLocks noGrp="1"/>
          </p:cNvSpPr>
          <p:nvPr>
            <p:ph type="subTitle" idx="1"/>
          </p:nvPr>
        </p:nvSpPr>
        <p:spPr>
          <a:xfrm>
            <a:off x="7236296" y="4828762"/>
            <a:ext cx="1795717" cy="427278"/>
          </a:xfrm>
        </p:spPr>
        <p:txBody>
          <a:bodyPr>
            <a:noAutofit/>
          </a:bodyPr>
          <a:lstStyle/>
          <a:p>
            <a:pPr algn="l"/>
            <a:r>
              <a:rPr lang="fr-FR" sz="1050">
                <a:solidFill>
                  <a:schemeClr val="tx1"/>
                </a:solidFill>
              </a:rPr>
              <a:t>D’après </a:t>
            </a:r>
            <a:r>
              <a:rPr lang="fr-FR" sz="1050" b="1" err="1">
                <a:solidFill>
                  <a:schemeClr val="tx1"/>
                </a:solidFill>
              </a:rPr>
              <a:t>Alejandra</a:t>
            </a:r>
            <a:r>
              <a:rPr lang="fr-FR" sz="1050" b="1">
                <a:solidFill>
                  <a:schemeClr val="tx1"/>
                </a:solidFill>
              </a:rPr>
              <a:t> </a:t>
            </a:r>
            <a:r>
              <a:rPr lang="fr-FR" sz="1050" b="1" err="1">
                <a:solidFill>
                  <a:schemeClr val="tx1"/>
                </a:solidFill>
              </a:rPr>
              <a:t>Daruich</a:t>
            </a:r>
            <a:endParaRPr lang="fr-FR" sz="1050" b="1">
              <a:solidFill>
                <a:schemeClr val="tx1"/>
              </a:solidFill>
            </a:endParaRPr>
          </a:p>
        </p:txBody>
      </p:sp>
      <p:sp>
        <p:nvSpPr>
          <p:cNvPr id="6" name="ZoneTexte 5">
            <a:extLst>
              <a:ext uri="{FF2B5EF4-FFF2-40B4-BE49-F238E27FC236}">
                <a16:creationId xmlns:a16="http://schemas.microsoft.com/office/drawing/2014/main" id="{6A04E11D-8972-BB45-BE82-550D1AAFA5FA}"/>
              </a:ext>
            </a:extLst>
          </p:cNvPr>
          <p:cNvSpPr txBox="1"/>
          <p:nvPr/>
        </p:nvSpPr>
        <p:spPr>
          <a:xfrm>
            <a:off x="179511" y="670256"/>
            <a:ext cx="9649073" cy="623248"/>
          </a:xfrm>
          <a:prstGeom prst="rect">
            <a:avLst/>
          </a:prstGeom>
          <a:noFill/>
        </p:spPr>
        <p:txBody>
          <a:bodyPr wrap="square" rtlCol="0">
            <a:spAutoFit/>
          </a:bodyPr>
          <a:lstStyle/>
          <a:p>
            <a:pPr algn="l">
              <a:spcAft>
                <a:spcPts val="300"/>
              </a:spcAft>
            </a:pPr>
            <a:r>
              <a:rPr lang="fr-FR" sz="1600" err="1">
                <a:solidFill>
                  <a:schemeClr val="tx1"/>
                </a:solidFill>
                <a:highlight>
                  <a:srgbClr val="FFFFFF"/>
                </a:highlight>
              </a:rPr>
              <a:t>Mechanism</a:t>
            </a:r>
            <a:r>
              <a:rPr lang="fr-FR" sz="1600">
                <a:solidFill>
                  <a:schemeClr val="tx1"/>
                </a:solidFill>
                <a:highlight>
                  <a:srgbClr val="FFFFFF"/>
                </a:highlight>
              </a:rPr>
              <a:t> of </a:t>
            </a:r>
            <a:r>
              <a:rPr lang="fr-FR" sz="1600" err="1">
                <a:solidFill>
                  <a:schemeClr val="tx1"/>
                </a:solidFill>
                <a:highlight>
                  <a:srgbClr val="FFFFFF"/>
                </a:highlight>
              </a:rPr>
              <a:t>Fibrosis</a:t>
            </a:r>
            <a:r>
              <a:rPr lang="fr-FR" sz="1600">
                <a:solidFill>
                  <a:schemeClr val="tx1"/>
                </a:solidFill>
                <a:highlight>
                  <a:srgbClr val="FFFFFF"/>
                </a:highlight>
              </a:rPr>
              <a:t> in a Mouse Model of Advanced </a:t>
            </a:r>
            <a:r>
              <a:rPr lang="fr-FR" sz="1600" err="1">
                <a:solidFill>
                  <a:schemeClr val="tx1"/>
                </a:solidFill>
                <a:highlight>
                  <a:srgbClr val="FFFFFF"/>
                </a:highlight>
              </a:rPr>
              <a:t>Retinopathy</a:t>
            </a:r>
            <a:r>
              <a:rPr lang="fr-FR" sz="1600">
                <a:solidFill>
                  <a:schemeClr val="tx1"/>
                </a:solidFill>
                <a:highlight>
                  <a:srgbClr val="FFFFFF"/>
                </a:highlight>
              </a:rPr>
              <a:t> of </a:t>
            </a:r>
            <a:r>
              <a:rPr lang="fr-FR" sz="1600" err="1">
                <a:solidFill>
                  <a:schemeClr val="tx1"/>
                </a:solidFill>
                <a:highlight>
                  <a:srgbClr val="FFFFFF"/>
                </a:highlight>
              </a:rPr>
              <a:t>Prematurity</a:t>
            </a:r>
            <a:r>
              <a:rPr lang="fr-FR" sz="1600">
                <a:highlight>
                  <a:srgbClr val="FFFFFF"/>
                </a:highlight>
              </a:rPr>
              <a:t>: </a:t>
            </a:r>
            <a:r>
              <a:rPr lang="fr-FR" sz="1600" err="1">
                <a:solidFill>
                  <a:schemeClr val="tx2"/>
                </a:solidFill>
                <a:highlight>
                  <a:srgbClr val="FFFFFF"/>
                </a:highlight>
              </a:rPr>
              <a:t>Eric</a:t>
            </a:r>
            <a:r>
              <a:rPr lang="fr-FR" sz="1600">
                <a:solidFill>
                  <a:schemeClr val="tx2"/>
                </a:solidFill>
                <a:highlight>
                  <a:srgbClr val="FFFFFF"/>
                </a:highlight>
              </a:rPr>
              <a:t> </a:t>
            </a:r>
            <a:r>
              <a:rPr lang="fr-FR" sz="1600" err="1">
                <a:solidFill>
                  <a:schemeClr val="tx2"/>
                </a:solidFill>
                <a:highlight>
                  <a:srgbClr val="FFFFFF"/>
                </a:highlight>
              </a:rPr>
              <a:t>Nudleman</a:t>
            </a:r>
            <a:endParaRPr lang="fr-FR" sz="1600">
              <a:solidFill>
                <a:schemeClr val="tx2"/>
              </a:solidFill>
              <a:highlight>
                <a:srgbClr val="FFFFFF"/>
              </a:highlight>
            </a:endParaRPr>
          </a:p>
          <a:p>
            <a:endParaRPr lang="fr-FR" sz="1600">
              <a:solidFill>
                <a:schemeClr val="tx1"/>
              </a:solidFill>
            </a:endParaRPr>
          </a:p>
        </p:txBody>
      </p:sp>
      <p:sp>
        <p:nvSpPr>
          <p:cNvPr id="2" name="ZoneTexte 1">
            <a:extLst>
              <a:ext uri="{FF2B5EF4-FFF2-40B4-BE49-F238E27FC236}">
                <a16:creationId xmlns:a16="http://schemas.microsoft.com/office/drawing/2014/main" id="{84FCE4E8-4594-D9B5-459B-A75B8A6FEE34}"/>
              </a:ext>
            </a:extLst>
          </p:cNvPr>
          <p:cNvSpPr txBox="1"/>
          <p:nvPr/>
        </p:nvSpPr>
        <p:spPr>
          <a:xfrm>
            <a:off x="3233713" y="127247"/>
            <a:ext cx="5698997" cy="338554"/>
          </a:xfrm>
          <a:prstGeom prst="rect">
            <a:avLst/>
          </a:prstGeom>
          <a:noFill/>
          <a:ln>
            <a:noFill/>
          </a:ln>
        </p:spPr>
        <p:txBody>
          <a:bodyPr wrap="none" rtlCol="0">
            <a:spAutoFit/>
          </a:bodyPr>
          <a:lstStyle/>
          <a:p>
            <a:pPr algn="r"/>
            <a:r>
              <a:rPr lang="en-US" sz="1600">
                <a:solidFill>
                  <a:srgbClr val="0070C0"/>
                </a:solidFill>
                <a:latin typeface="Franklin Gothic Medium" panose="020B0603020102020204" pitchFamily="34" charset="0"/>
              </a:rPr>
              <a:t>Session 1. Retinopathy of prematurity: translation to treatment</a:t>
            </a:r>
          </a:p>
        </p:txBody>
      </p:sp>
      <p:sp>
        <p:nvSpPr>
          <p:cNvPr id="7" name="ZoneTexte 6">
            <a:extLst>
              <a:ext uri="{FF2B5EF4-FFF2-40B4-BE49-F238E27FC236}">
                <a16:creationId xmlns:a16="http://schemas.microsoft.com/office/drawing/2014/main" id="{071E3358-1C26-04A3-8108-F9D028375A42}"/>
              </a:ext>
            </a:extLst>
          </p:cNvPr>
          <p:cNvSpPr txBox="1"/>
          <p:nvPr/>
        </p:nvSpPr>
        <p:spPr>
          <a:xfrm>
            <a:off x="178329" y="1207045"/>
            <a:ext cx="8725762" cy="3354765"/>
          </a:xfrm>
          <a:prstGeom prst="rect">
            <a:avLst/>
          </a:prstGeom>
          <a:noFill/>
        </p:spPr>
        <p:txBody>
          <a:bodyPr wrap="square" rtlCol="0">
            <a:spAutoFit/>
          </a:bodyPr>
          <a:lstStyle/>
          <a:p>
            <a:pPr>
              <a:spcAft>
                <a:spcPts val="1200"/>
              </a:spcAft>
            </a:pPr>
            <a:r>
              <a:rPr lang="fr-CH" dirty="0"/>
              <a:t>La fibrose est la cause finale de la cécité dans la ROP</a:t>
            </a:r>
          </a:p>
          <a:p>
            <a:pPr>
              <a:spcAft>
                <a:spcPts val="1200"/>
              </a:spcAft>
            </a:pPr>
            <a:r>
              <a:rPr lang="fr-CH" dirty="0"/>
              <a:t>Le modèle OIR (rétinopathie induite par l’oxygène) classique n’évolue pas vers la fibrose</a:t>
            </a:r>
          </a:p>
          <a:p>
            <a:pPr>
              <a:spcAft>
                <a:spcPts val="1200"/>
              </a:spcAft>
            </a:pPr>
            <a:r>
              <a:rPr lang="fr-CH" dirty="0"/>
              <a:t>Développement d’un modèle de fibrose rétinienne après exposition plus prolongée des animaux à l’oxygène (L-OIR)</a:t>
            </a:r>
          </a:p>
          <a:p>
            <a:pPr>
              <a:spcAft>
                <a:spcPts val="1200"/>
              </a:spcAft>
            </a:pPr>
            <a:r>
              <a:rPr lang="fr-CH" dirty="0"/>
              <a:t>Les auteurs ont démontré que le développement d’une fibrose est associé à une ischémie rétinienne plus sévère et persistante</a:t>
            </a:r>
          </a:p>
          <a:p>
            <a:pPr>
              <a:spcAft>
                <a:spcPts val="1200"/>
              </a:spcAft>
            </a:pPr>
            <a:r>
              <a:rPr lang="fr-CH" dirty="0"/>
              <a:t>Les péricytes (et non pas l’EPR ou la microglie) seraient les cellules à l’origine de la fibrose</a:t>
            </a:r>
          </a:p>
          <a:p>
            <a:pPr>
              <a:spcAft>
                <a:spcPts val="1200"/>
              </a:spcAft>
            </a:pPr>
            <a:r>
              <a:rPr lang="fr-CH" dirty="0"/>
              <a:t>L’étude des mécanismes moléculaires impliqués dans la survenue de la fibrose pourrait aider à développer de nouvelles cibles thérapeutiques</a:t>
            </a:r>
          </a:p>
        </p:txBody>
      </p:sp>
    </p:spTree>
    <p:extLst>
      <p:ext uri="{BB962C8B-B14F-4D97-AF65-F5344CB8AC3E}">
        <p14:creationId xmlns:p14="http://schemas.microsoft.com/office/powerpoint/2010/main" val="3020668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5252484" y="0"/>
            <a:ext cx="3891516" cy="593048"/>
          </a:xfrm>
          <a:prstGeom prst="rect">
            <a:avLst/>
          </a:prstGeom>
        </p:spPr>
      </p:pic>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r="42558" b="85032"/>
          <a:stretch/>
        </p:blipFill>
        <p:spPr>
          <a:xfrm>
            <a:off x="0" y="0"/>
            <a:ext cx="5252484" cy="593048"/>
          </a:xfrm>
          <a:prstGeom prst="rect">
            <a:avLst/>
          </a:prstGeom>
        </p:spPr>
      </p:pic>
      <p:sp>
        <p:nvSpPr>
          <p:cNvPr id="15" name="Espace réservé du contenu 2"/>
          <p:cNvSpPr txBox="1">
            <a:spLocks/>
          </p:cNvSpPr>
          <p:nvPr/>
        </p:nvSpPr>
        <p:spPr>
          <a:xfrm>
            <a:off x="239909" y="1183604"/>
            <a:ext cx="5629814" cy="35283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sz="1400">
              <a:solidFill>
                <a:schemeClr val="tx1"/>
              </a:solidFill>
            </a:endParaRPr>
          </a:p>
        </p:txBody>
      </p:sp>
      <p:sp>
        <p:nvSpPr>
          <p:cNvPr id="11" name="Rectangle 10"/>
          <p:cNvSpPr/>
          <p:nvPr/>
        </p:nvSpPr>
        <p:spPr>
          <a:xfrm>
            <a:off x="179512" y="1131590"/>
            <a:ext cx="8772776" cy="36004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0" y="4803998"/>
            <a:ext cx="9144000" cy="360040"/>
          </a:xfrm>
          <a:prstGeom prst="rect">
            <a:avLst/>
          </a:prstGeom>
        </p:spPr>
      </p:pic>
      <p:sp>
        <p:nvSpPr>
          <p:cNvPr id="17" name="Espace réservé du texte 9">
            <a:extLst>
              <a:ext uri="{FF2B5EF4-FFF2-40B4-BE49-F238E27FC236}">
                <a16:creationId xmlns:a16="http://schemas.microsoft.com/office/drawing/2014/main" id="{B1DD6396-A72F-B945-ADA4-0071B20D8ADC}"/>
              </a:ext>
            </a:extLst>
          </p:cNvPr>
          <p:cNvSpPr>
            <a:spLocks noGrp="1"/>
          </p:cNvSpPr>
          <p:nvPr>
            <p:ph type="subTitle" idx="1"/>
          </p:nvPr>
        </p:nvSpPr>
        <p:spPr>
          <a:xfrm>
            <a:off x="7236296" y="4828762"/>
            <a:ext cx="1795717" cy="427278"/>
          </a:xfrm>
        </p:spPr>
        <p:txBody>
          <a:bodyPr>
            <a:noAutofit/>
          </a:bodyPr>
          <a:lstStyle/>
          <a:p>
            <a:pPr algn="l"/>
            <a:r>
              <a:rPr lang="fr-FR" sz="1050">
                <a:solidFill>
                  <a:schemeClr val="tx1"/>
                </a:solidFill>
              </a:rPr>
              <a:t>D’après </a:t>
            </a:r>
            <a:r>
              <a:rPr lang="fr-FR" sz="1050" b="1" err="1">
                <a:solidFill>
                  <a:schemeClr val="tx1"/>
                </a:solidFill>
              </a:rPr>
              <a:t>Alejandra</a:t>
            </a:r>
            <a:r>
              <a:rPr lang="fr-FR" sz="1050" b="1">
                <a:solidFill>
                  <a:schemeClr val="tx1"/>
                </a:solidFill>
              </a:rPr>
              <a:t> </a:t>
            </a:r>
            <a:r>
              <a:rPr lang="fr-FR" sz="1050" b="1" err="1">
                <a:solidFill>
                  <a:schemeClr val="tx1"/>
                </a:solidFill>
              </a:rPr>
              <a:t>Daruich</a:t>
            </a:r>
            <a:endParaRPr lang="fr-FR" sz="1050" b="1">
              <a:solidFill>
                <a:schemeClr val="tx1"/>
              </a:solidFill>
            </a:endParaRPr>
          </a:p>
        </p:txBody>
      </p:sp>
      <p:sp>
        <p:nvSpPr>
          <p:cNvPr id="2" name="ZoneTexte 1">
            <a:extLst>
              <a:ext uri="{FF2B5EF4-FFF2-40B4-BE49-F238E27FC236}">
                <a16:creationId xmlns:a16="http://schemas.microsoft.com/office/drawing/2014/main" id="{84FCE4E8-4594-D9B5-459B-A75B8A6FEE34}"/>
              </a:ext>
            </a:extLst>
          </p:cNvPr>
          <p:cNvSpPr txBox="1"/>
          <p:nvPr/>
        </p:nvSpPr>
        <p:spPr>
          <a:xfrm>
            <a:off x="3233713" y="127247"/>
            <a:ext cx="5698997" cy="338554"/>
          </a:xfrm>
          <a:prstGeom prst="rect">
            <a:avLst/>
          </a:prstGeom>
          <a:noFill/>
          <a:ln>
            <a:noFill/>
          </a:ln>
        </p:spPr>
        <p:txBody>
          <a:bodyPr wrap="none" rtlCol="0">
            <a:spAutoFit/>
          </a:bodyPr>
          <a:lstStyle/>
          <a:p>
            <a:pPr algn="r"/>
            <a:r>
              <a:rPr lang="en-US" sz="1600">
                <a:solidFill>
                  <a:srgbClr val="0070C0"/>
                </a:solidFill>
                <a:latin typeface="Franklin Gothic Medium" panose="020B0603020102020204" pitchFamily="34" charset="0"/>
              </a:rPr>
              <a:t>Session 1. Retinopathy of prematurity: translation to treatment</a:t>
            </a:r>
          </a:p>
        </p:txBody>
      </p:sp>
      <p:sp>
        <p:nvSpPr>
          <p:cNvPr id="3" name="ZoneTexte 2">
            <a:extLst>
              <a:ext uri="{FF2B5EF4-FFF2-40B4-BE49-F238E27FC236}">
                <a16:creationId xmlns:a16="http://schemas.microsoft.com/office/drawing/2014/main" id="{0E4333A3-7085-3C77-2C2E-98126E37A5E6}"/>
              </a:ext>
            </a:extLst>
          </p:cNvPr>
          <p:cNvSpPr txBox="1"/>
          <p:nvPr/>
        </p:nvSpPr>
        <p:spPr>
          <a:xfrm>
            <a:off x="130132" y="721939"/>
            <a:ext cx="8901881" cy="646331"/>
          </a:xfrm>
          <a:prstGeom prst="rect">
            <a:avLst/>
          </a:prstGeom>
          <a:noFill/>
        </p:spPr>
        <p:txBody>
          <a:bodyPr wrap="square" rtlCol="0">
            <a:spAutoFit/>
          </a:bodyPr>
          <a:lstStyle/>
          <a:p>
            <a:r>
              <a:rPr lang="fr-FR" sz="1800" dirty="0">
                <a:solidFill>
                  <a:schemeClr val="tx1"/>
                </a:solidFill>
                <a:highlight>
                  <a:srgbClr val="FFFFFF"/>
                </a:highlight>
              </a:rPr>
              <a:t>Dipeptide </a:t>
            </a:r>
            <a:r>
              <a:rPr lang="fr-FR" sz="1800" dirty="0" err="1">
                <a:solidFill>
                  <a:schemeClr val="tx1"/>
                </a:solidFill>
                <a:highlight>
                  <a:srgbClr val="FFFFFF"/>
                </a:highlight>
              </a:rPr>
              <a:t>Supplement</a:t>
            </a:r>
            <a:r>
              <a:rPr lang="fr-FR" sz="1800" dirty="0">
                <a:solidFill>
                  <a:schemeClr val="tx1"/>
                </a:solidFill>
                <a:highlight>
                  <a:srgbClr val="FFFFFF"/>
                </a:highlight>
              </a:rPr>
              <a:t> in ROP - </a:t>
            </a:r>
            <a:r>
              <a:rPr lang="fr-FR" sz="1800" dirty="0">
                <a:solidFill>
                  <a:schemeClr val="tx2"/>
                </a:solidFill>
                <a:highlight>
                  <a:srgbClr val="FFFFFF"/>
                </a:highlight>
              </a:rPr>
              <a:t>Maria Grant</a:t>
            </a:r>
          </a:p>
          <a:p>
            <a:endParaRPr lang="en-GB" dirty="0"/>
          </a:p>
        </p:txBody>
      </p:sp>
      <p:sp>
        <p:nvSpPr>
          <p:cNvPr id="9" name="ZoneTexte 8">
            <a:extLst>
              <a:ext uri="{FF2B5EF4-FFF2-40B4-BE49-F238E27FC236}">
                <a16:creationId xmlns:a16="http://schemas.microsoft.com/office/drawing/2014/main" id="{5380645A-1F8E-2220-EF8D-1E9B30204BFA}"/>
              </a:ext>
            </a:extLst>
          </p:cNvPr>
          <p:cNvSpPr txBox="1"/>
          <p:nvPr/>
        </p:nvSpPr>
        <p:spPr>
          <a:xfrm>
            <a:off x="239909" y="1183604"/>
            <a:ext cx="5680189" cy="347787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fr-FR" dirty="0"/>
              <a:t>La supplémentation par dipeptides (Arg-</a:t>
            </a:r>
            <a:r>
              <a:rPr lang="fr-FR" dirty="0" err="1"/>
              <a:t>Gln</a:t>
            </a:r>
            <a:r>
              <a:rPr lang="fr-FR" dirty="0"/>
              <a:t>) entre p12 et P17 dans le modèle OIR prévient la ROP, et les pathologies intestinales et pulmonaires</a:t>
            </a:r>
          </a:p>
          <a:p>
            <a:pPr marL="285750" indent="-285750">
              <a:spcAft>
                <a:spcPts val="1200"/>
              </a:spcAft>
              <a:buFont typeface="Arial" panose="020B0604020202020204" pitchFamily="34" charset="0"/>
              <a:buChar char="•"/>
            </a:pPr>
            <a:r>
              <a:rPr lang="fr-FR" dirty="0"/>
              <a:t>Les dipeptides augmentent le DHA et la </a:t>
            </a:r>
            <a:r>
              <a:rPr lang="fr-FR" dirty="0" err="1"/>
              <a:t>Neuroprotectine</a:t>
            </a:r>
            <a:r>
              <a:rPr lang="fr-FR" dirty="0"/>
              <a:t> D1</a:t>
            </a:r>
          </a:p>
          <a:p>
            <a:pPr marL="285750" indent="-285750">
              <a:spcAft>
                <a:spcPts val="1200"/>
              </a:spcAft>
              <a:buFont typeface="Arial" panose="020B0604020202020204" pitchFamily="34" charset="0"/>
              <a:buChar char="•"/>
            </a:pPr>
            <a:r>
              <a:rPr lang="fr-FR" dirty="0"/>
              <a:t>NDP1 est anti-inflammatoire et insuline-sensibilisateur</a:t>
            </a:r>
          </a:p>
          <a:p>
            <a:pPr marL="285750" indent="-285750">
              <a:spcAft>
                <a:spcPts val="1200"/>
              </a:spcAft>
              <a:buFont typeface="Arial" panose="020B0604020202020204" pitchFamily="34" charset="0"/>
              <a:buChar char="•"/>
            </a:pPr>
            <a:r>
              <a:rPr lang="fr-FR" dirty="0"/>
              <a:t>Les dipeptides augmentent l’activité de Elovl2 et 4 pour générer VCL-PUFA et stabiliser les jonctions serrées</a:t>
            </a:r>
          </a:p>
          <a:p>
            <a:pPr marL="285750" indent="-285750">
              <a:spcAft>
                <a:spcPts val="1200"/>
              </a:spcAft>
              <a:buFont typeface="Arial" panose="020B0604020202020204" pitchFamily="34" charset="0"/>
              <a:buChar char="•"/>
            </a:pPr>
            <a:r>
              <a:rPr lang="fr-FR" dirty="0"/>
              <a:t>Cela diminue la perméabilité vasculaire, la </a:t>
            </a:r>
            <a:r>
              <a:rPr lang="fr-FR" dirty="0" err="1"/>
              <a:t>vaso</a:t>
            </a:r>
            <a:r>
              <a:rPr lang="fr-FR" dirty="0"/>
              <a:t>-oblitération et la néovascularisation rétinienne</a:t>
            </a:r>
            <a:endParaRPr lang="en-GB" dirty="0"/>
          </a:p>
        </p:txBody>
      </p:sp>
      <p:pic>
        <p:nvPicPr>
          <p:cNvPr id="12" name="Image 11" descr="Une image contenant texte, capture d’écran, conception&#10;&#10;Description générée automatiquement">
            <a:extLst>
              <a:ext uri="{FF2B5EF4-FFF2-40B4-BE49-F238E27FC236}">
                <a16:creationId xmlns:a16="http://schemas.microsoft.com/office/drawing/2014/main" id="{E5836430-5FC0-1F17-13CF-4ED9268BE7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4906" y="1292732"/>
            <a:ext cx="2667382" cy="3387398"/>
          </a:xfrm>
          <a:prstGeom prst="rect">
            <a:avLst/>
          </a:prstGeom>
        </p:spPr>
      </p:pic>
    </p:spTree>
    <p:extLst>
      <p:ext uri="{BB962C8B-B14F-4D97-AF65-F5344CB8AC3E}">
        <p14:creationId xmlns:p14="http://schemas.microsoft.com/office/powerpoint/2010/main" val="1763461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5252484" y="0"/>
            <a:ext cx="3891516" cy="593048"/>
          </a:xfrm>
          <a:prstGeom prst="rect">
            <a:avLst/>
          </a:prstGeom>
        </p:spPr>
      </p:pic>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r="42558" b="85032"/>
          <a:stretch/>
        </p:blipFill>
        <p:spPr>
          <a:xfrm>
            <a:off x="0" y="0"/>
            <a:ext cx="5252484" cy="593048"/>
          </a:xfrm>
          <a:prstGeom prst="rect">
            <a:avLst/>
          </a:prstGeom>
        </p:spPr>
      </p:pic>
      <p:sp>
        <p:nvSpPr>
          <p:cNvPr id="15" name="Espace réservé du contenu 2"/>
          <p:cNvSpPr txBox="1">
            <a:spLocks/>
          </p:cNvSpPr>
          <p:nvPr/>
        </p:nvSpPr>
        <p:spPr>
          <a:xfrm>
            <a:off x="239909" y="1183604"/>
            <a:ext cx="5629814" cy="35283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sz="1400">
              <a:solidFill>
                <a:schemeClr val="tx1"/>
              </a:solidFill>
            </a:endParaRPr>
          </a:p>
        </p:txBody>
      </p:sp>
      <p:sp>
        <p:nvSpPr>
          <p:cNvPr id="11" name="Rectangle 10"/>
          <p:cNvSpPr/>
          <p:nvPr/>
        </p:nvSpPr>
        <p:spPr>
          <a:xfrm>
            <a:off x="179512" y="1131590"/>
            <a:ext cx="8772776" cy="36004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0" y="4803998"/>
            <a:ext cx="9144000" cy="360040"/>
          </a:xfrm>
          <a:prstGeom prst="rect">
            <a:avLst/>
          </a:prstGeom>
        </p:spPr>
      </p:pic>
      <p:sp>
        <p:nvSpPr>
          <p:cNvPr id="17" name="Espace réservé du texte 9">
            <a:extLst>
              <a:ext uri="{FF2B5EF4-FFF2-40B4-BE49-F238E27FC236}">
                <a16:creationId xmlns:a16="http://schemas.microsoft.com/office/drawing/2014/main" id="{B1DD6396-A72F-B945-ADA4-0071B20D8ADC}"/>
              </a:ext>
            </a:extLst>
          </p:cNvPr>
          <p:cNvSpPr>
            <a:spLocks noGrp="1"/>
          </p:cNvSpPr>
          <p:nvPr>
            <p:ph type="subTitle" idx="1"/>
          </p:nvPr>
        </p:nvSpPr>
        <p:spPr>
          <a:xfrm>
            <a:off x="7236296" y="4828762"/>
            <a:ext cx="1795717" cy="427278"/>
          </a:xfrm>
        </p:spPr>
        <p:txBody>
          <a:bodyPr>
            <a:noAutofit/>
          </a:bodyPr>
          <a:lstStyle/>
          <a:p>
            <a:pPr algn="l"/>
            <a:r>
              <a:rPr lang="fr-FR" sz="1050">
                <a:solidFill>
                  <a:schemeClr val="tx1"/>
                </a:solidFill>
              </a:rPr>
              <a:t>D’après </a:t>
            </a:r>
            <a:r>
              <a:rPr lang="fr-FR" sz="1050" b="1" err="1">
                <a:solidFill>
                  <a:schemeClr val="tx1"/>
                </a:solidFill>
              </a:rPr>
              <a:t>Alejandra</a:t>
            </a:r>
            <a:r>
              <a:rPr lang="fr-FR" sz="1050" b="1">
                <a:solidFill>
                  <a:schemeClr val="tx1"/>
                </a:solidFill>
              </a:rPr>
              <a:t> </a:t>
            </a:r>
            <a:r>
              <a:rPr lang="fr-FR" sz="1050" b="1" err="1">
                <a:solidFill>
                  <a:schemeClr val="tx1"/>
                </a:solidFill>
              </a:rPr>
              <a:t>Daruich</a:t>
            </a:r>
            <a:endParaRPr lang="fr-FR" sz="1050" b="1">
              <a:solidFill>
                <a:schemeClr val="tx1"/>
              </a:solidFill>
            </a:endParaRPr>
          </a:p>
        </p:txBody>
      </p:sp>
      <p:sp>
        <p:nvSpPr>
          <p:cNvPr id="2" name="ZoneTexte 1">
            <a:extLst>
              <a:ext uri="{FF2B5EF4-FFF2-40B4-BE49-F238E27FC236}">
                <a16:creationId xmlns:a16="http://schemas.microsoft.com/office/drawing/2014/main" id="{84FCE4E8-4594-D9B5-459B-A75B8A6FEE34}"/>
              </a:ext>
            </a:extLst>
          </p:cNvPr>
          <p:cNvSpPr txBox="1"/>
          <p:nvPr/>
        </p:nvSpPr>
        <p:spPr>
          <a:xfrm>
            <a:off x="3233713" y="127247"/>
            <a:ext cx="5698997" cy="338554"/>
          </a:xfrm>
          <a:prstGeom prst="rect">
            <a:avLst/>
          </a:prstGeom>
          <a:noFill/>
          <a:ln>
            <a:noFill/>
          </a:ln>
        </p:spPr>
        <p:txBody>
          <a:bodyPr wrap="none" rtlCol="0">
            <a:spAutoFit/>
          </a:bodyPr>
          <a:lstStyle/>
          <a:p>
            <a:pPr algn="r"/>
            <a:r>
              <a:rPr lang="en-US" sz="1600">
                <a:solidFill>
                  <a:srgbClr val="0070C0"/>
                </a:solidFill>
                <a:latin typeface="Franklin Gothic Medium" panose="020B0603020102020204" pitchFamily="34" charset="0"/>
              </a:rPr>
              <a:t>Session 1. Retinopathy of prematurity: translation to treatment</a:t>
            </a:r>
          </a:p>
        </p:txBody>
      </p:sp>
      <p:sp>
        <p:nvSpPr>
          <p:cNvPr id="9" name="ZoneTexte 8">
            <a:extLst>
              <a:ext uri="{FF2B5EF4-FFF2-40B4-BE49-F238E27FC236}">
                <a16:creationId xmlns:a16="http://schemas.microsoft.com/office/drawing/2014/main" id="{5380645A-1F8E-2220-EF8D-1E9B30204BFA}"/>
              </a:ext>
            </a:extLst>
          </p:cNvPr>
          <p:cNvSpPr txBox="1"/>
          <p:nvPr/>
        </p:nvSpPr>
        <p:spPr>
          <a:xfrm>
            <a:off x="239909" y="1183604"/>
            <a:ext cx="8664182" cy="3016210"/>
          </a:xfrm>
          <a:prstGeom prst="rect">
            <a:avLst/>
          </a:prstGeom>
          <a:noFill/>
        </p:spPr>
        <p:txBody>
          <a:bodyPr wrap="square" rtlCol="0">
            <a:spAutoFit/>
          </a:bodyPr>
          <a:lstStyle/>
          <a:p>
            <a:pPr>
              <a:spcAft>
                <a:spcPts val="1200"/>
              </a:spcAft>
            </a:pPr>
            <a:r>
              <a:rPr lang="fr-FR" dirty="0"/>
              <a:t>2 études randomisées :</a:t>
            </a:r>
          </a:p>
          <a:p>
            <a:pPr marL="285750" indent="-285750">
              <a:buFont typeface="Arial" panose="020B0604020202020204" pitchFamily="34" charset="0"/>
              <a:buChar char="•"/>
            </a:pPr>
            <a:r>
              <a:rPr lang="fr-FR" dirty="0"/>
              <a:t>ROP 3: </a:t>
            </a:r>
            <a:r>
              <a:rPr lang="fr-FR" dirty="0" err="1"/>
              <a:t>Bevacizumab</a:t>
            </a:r>
            <a:r>
              <a:rPr lang="fr-FR" dirty="0"/>
              <a:t> 0.063 vs laser dans la ROP type 1 en zone 2</a:t>
            </a:r>
          </a:p>
          <a:p>
            <a:endParaRPr lang="fr-FR" dirty="0"/>
          </a:p>
          <a:p>
            <a:r>
              <a:rPr lang="fr-FR" dirty="0"/>
              <a:t>Impossibilité de recrutement (16 patients inclus sur 212 prévus): arrêt de l’étude</a:t>
            </a:r>
          </a:p>
          <a:p>
            <a:endParaRPr lang="fr-FR" dirty="0"/>
          </a:p>
          <a:p>
            <a:endParaRPr lang="fr-FR" dirty="0"/>
          </a:p>
          <a:p>
            <a:endParaRPr lang="fr-FR" dirty="0"/>
          </a:p>
          <a:p>
            <a:pPr marL="285750" indent="-285750">
              <a:buFont typeface="Arial" panose="020B0604020202020204" pitchFamily="34" charset="0"/>
              <a:buChar char="•"/>
            </a:pPr>
            <a:r>
              <a:rPr lang="fr-FR" dirty="0"/>
              <a:t>ROP 4: </a:t>
            </a:r>
            <a:r>
              <a:rPr lang="fr-FR" dirty="0" err="1"/>
              <a:t>Bevacizumab</a:t>
            </a:r>
            <a:r>
              <a:rPr lang="fr-FR" dirty="0"/>
              <a:t> 0.063 mg vs </a:t>
            </a:r>
            <a:r>
              <a:rPr lang="fr-FR" dirty="0" err="1"/>
              <a:t>Bevacizumab</a:t>
            </a:r>
            <a:r>
              <a:rPr lang="fr-FR" dirty="0"/>
              <a:t> 0.25 mg dans la ROP type 1 en zone 1</a:t>
            </a:r>
          </a:p>
          <a:p>
            <a:endParaRPr lang="fr-FR" dirty="0"/>
          </a:p>
          <a:p>
            <a:r>
              <a:rPr lang="fr-FR" dirty="0"/>
              <a:t>En cours</a:t>
            </a:r>
          </a:p>
        </p:txBody>
      </p:sp>
      <p:sp>
        <p:nvSpPr>
          <p:cNvPr id="6" name="ZoneTexte 5">
            <a:extLst>
              <a:ext uri="{FF2B5EF4-FFF2-40B4-BE49-F238E27FC236}">
                <a16:creationId xmlns:a16="http://schemas.microsoft.com/office/drawing/2014/main" id="{75C770B0-F88D-B573-B711-1E95DB9A4A0C}"/>
              </a:ext>
            </a:extLst>
          </p:cNvPr>
          <p:cNvSpPr txBox="1"/>
          <p:nvPr/>
        </p:nvSpPr>
        <p:spPr>
          <a:xfrm>
            <a:off x="191712" y="768436"/>
            <a:ext cx="6331521" cy="646331"/>
          </a:xfrm>
          <a:prstGeom prst="rect">
            <a:avLst/>
          </a:prstGeom>
          <a:noFill/>
        </p:spPr>
        <p:txBody>
          <a:bodyPr wrap="square" rtlCol="0">
            <a:spAutoFit/>
          </a:bodyPr>
          <a:lstStyle/>
          <a:p>
            <a:r>
              <a:rPr lang="fr-FR" sz="1800" dirty="0">
                <a:solidFill>
                  <a:schemeClr val="tx1"/>
                </a:solidFill>
                <a:highlight>
                  <a:srgbClr val="FFFFFF"/>
                </a:highlight>
              </a:rPr>
              <a:t>ROP 3 and 4 </a:t>
            </a:r>
            <a:r>
              <a:rPr lang="fr-FR" sz="1800" dirty="0" err="1">
                <a:solidFill>
                  <a:schemeClr val="tx1"/>
                </a:solidFill>
                <a:highlight>
                  <a:srgbClr val="FFFFFF"/>
                </a:highlight>
              </a:rPr>
              <a:t>Studies</a:t>
            </a:r>
            <a:r>
              <a:rPr lang="fr-FR" sz="1800" dirty="0">
                <a:solidFill>
                  <a:schemeClr val="tx1"/>
                </a:solidFill>
                <a:highlight>
                  <a:srgbClr val="FFFFFF"/>
                </a:highlight>
              </a:rPr>
              <a:t> </a:t>
            </a:r>
            <a:r>
              <a:rPr lang="fr-FR" dirty="0">
                <a:highlight>
                  <a:srgbClr val="FFFFFF"/>
                </a:highlight>
              </a:rPr>
              <a:t>- </a:t>
            </a:r>
            <a:r>
              <a:rPr lang="fr-FR" sz="1800" dirty="0">
                <a:solidFill>
                  <a:schemeClr val="tx2"/>
                </a:solidFill>
                <a:highlight>
                  <a:srgbClr val="FFFFFF"/>
                </a:highlight>
              </a:rPr>
              <a:t>Baker Hubbard</a:t>
            </a:r>
          </a:p>
          <a:p>
            <a:endParaRPr lang="en-GB" dirty="0"/>
          </a:p>
        </p:txBody>
      </p:sp>
    </p:spTree>
    <p:extLst>
      <p:ext uri="{BB962C8B-B14F-4D97-AF65-F5344CB8AC3E}">
        <p14:creationId xmlns:p14="http://schemas.microsoft.com/office/powerpoint/2010/main" val="3198138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5252484" y="0"/>
            <a:ext cx="3891516" cy="593048"/>
          </a:xfrm>
          <a:prstGeom prst="rect">
            <a:avLst/>
          </a:prstGeom>
        </p:spPr>
      </p:pic>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r="42558" b="85032"/>
          <a:stretch/>
        </p:blipFill>
        <p:spPr>
          <a:xfrm>
            <a:off x="0" y="0"/>
            <a:ext cx="5252484" cy="593048"/>
          </a:xfrm>
          <a:prstGeom prst="rect">
            <a:avLst/>
          </a:prstGeom>
        </p:spPr>
      </p:pic>
      <p:sp>
        <p:nvSpPr>
          <p:cNvPr id="15" name="Espace réservé du contenu 2"/>
          <p:cNvSpPr txBox="1">
            <a:spLocks/>
          </p:cNvSpPr>
          <p:nvPr/>
        </p:nvSpPr>
        <p:spPr>
          <a:xfrm>
            <a:off x="239909" y="1183604"/>
            <a:ext cx="5629814" cy="35283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sz="1400">
              <a:solidFill>
                <a:schemeClr val="tx1"/>
              </a:solidFill>
            </a:endParaRPr>
          </a:p>
        </p:txBody>
      </p:sp>
      <p:sp>
        <p:nvSpPr>
          <p:cNvPr id="11" name="Rectangle 10"/>
          <p:cNvSpPr/>
          <p:nvPr/>
        </p:nvSpPr>
        <p:spPr>
          <a:xfrm>
            <a:off x="179512" y="1131590"/>
            <a:ext cx="8772776" cy="36004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0" y="4803998"/>
            <a:ext cx="9144000" cy="360040"/>
          </a:xfrm>
          <a:prstGeom prst="rect">
            <a:avLst/>
          </a:prstGeom>
        </p:spPr>
      </p:pic>
      <p:sp>
        <p:nvSpPr>
          <p:cNvPr id="17" name="Espace réservé du texte 9">
            <a:extLst>
              <a:ext uri="{FF2B5EF4-FFF2-40B4-BE49-F238E27FC236}">
                <a16:creationId xmlns:a16="http://schemas.microsoft.com/office/drawing/2014/main" id="{B1DD6396-A72F-B945-ADA4-0071B20D8ADC}"/>
              </a:ext>
            </a:extLst>
          </p:cNvPr>
          <p:cNvSpPr>
            <a:spLocks noGrp="1"/>
          </p:cNvSpPr>
          <p:nvPr>
            <p:ph type="subTitle" idx="1"/>
          </p:nvPr>
        </p:nvSpPr>
        <p:spPr>
          <a:xfrm>
            <a:off x="7236296" y="4828762"/>
            <a:ext cx="1795717" cy="427278"/>
          </a:xfrm>
        </p:spPr>
        <p:txBody>
          <a:bodyPr>
            <a:noAutofit/>
          </a:bodyPr>
          <a:lstStyle/>
          <a:p>
            <a:pPr algn="l"/>
            <a:r>
              <a:rPr lang="fr-FR" sz="1050">
                <a:solidFill>
                  <a:schemeClr val="tx1"/>
                </a:solidFill>
              </a:rPr>
              <a:t>D’après </a:t>
            </a:r>
            <a:r>
              <a:rPr lang="fr-FR" sz="1050" b="1" err="1">
                <a:solidFill>
                  <a:schemeClr val="tx1"/>
                </a:solidFill>
              </a:rPr>
              <a:t>Alejandra</a:t>
            </a:r>
            <a:r>
              <a:rPr lang="fr-FR" sz="1050" b="1">
                <a:solidFill>
                  <a:schemeClr val="tx1"/>
                </a:solidFill>
              </a:rPr>
              <a:t> </a:t>
            </a:r>
            <a:r>
              <a:rPr lang="fr-FR" sz="1050" b="1" err="1">
                <a:solidFill>
                  <a:schemeClr val="tx1"/>
                </a:solidFill>
              </a:rPr>
              <a:t>Daruich</a:t>
            </a:r>
            <a:endParaRPr lang="fr-FR" sz="1050" b="1">
              <a:solidFill>
                <a:schemeClr val="tx1"/>
              </a:solidFill>
            </a:endParaRPr>
          </a:p>
        </p:txBody>
      </p:sp>
      <p:sp>
        <p:nvSpPr>
          <p:cNvPr id="2" name="ZoneTexte 1">
            <a:extLst>
              <a:ext uri="{FF2B5EF4-FFF2-40B4-BE49-F238E27FC236}">
                <a16:creationId xmlns:a16="http://schemas.microsoft.com/office/drawing/2014/main" id="{84FCE4E8-4594-D9B5-459B-A75B8A6FEE34}"/>
              </a:ext>
            </a:extLst>
          </p:cNvPr>
          <p:cNvSpPr txBox="1"/>
          <p:nvPr/>
        </p:nvSpPr>
        <p:spPr>
          <a:xfrm>
            <a:off x="3233713" y="127247"/>
            <a:ext cx="5698997" cy="338554"/>
          </a:xfrm>
          <a:prstGeom prst="rect">
            <a:avLst/>
          </a:prstGeom>
          <a:noFill/>
          <a:ln>
            <a:noFill/>
          </a:ln>
        </p:spPr>
        <p:txBody>
          <a:bodyPr wrap="none" rtlCol="0">
            <a:spAutoFit/>
          </a:bodyPr>
          <a:lstStyle/>
          <a:p>
            <a:pPr algn="r"/>
            <a:r>
              <a:rPr lang="en-US" sz="1600">
                <a:solidFill>
                  <a:srgbClr val="0070C0"/>
                </a:solidFill>
                <a:latin typeface="Franklin Gothic Medium" panose="020B0603020102020204" pitchFamily="34" charset="0"/>
              </a:rPr>
              <a:t>Session 1. Retinopathy of prematurity: translation to treatment</a:t>
            </a:r>
          </a:p>
        </p:txBody>
      </p:sp>
      <p:sp>
        <p:nvSpPr>
          <p:cNvPr id="9" name="ZoneTexte 8">
            <a:extLst>
              <a:ext uri="{FF2B5EF4-FFF2-40B4-BE49-F238E27FC236}">
                <a16:creationId xmlns:a16="http://schemas.microsoft.com/office/drawing/2014/main" id="{5380645A-1F8E-2220-EF8D-1E9B30204BFA}"/>
              </a:ext>
            </a:extLst>
          </p:cNvPr>
          <p:cNvSpPr txBox="1"/>
          <p:nvPr/>
        </p:nvSpPr>
        <p:spPr>
          <a:xfrm>
            <a:off x="239909" y="1183604"/>
            <a:ext cx="8664182" cy="3908762"/>
          </a:xfrm>
          <a:prstGeom prst="rect">
            <a:avLst/>
          </a:prstGeom>
          <a:noFill/>
        </p:spPr>
        <p:txBody>
          <a:bodyPr wrap="square" rtlCol="0">
            <a:spAutoFit/>
          </a:bodyPr>
          <a:lstStyle/>
          <a:p>
            <a:pPr>
              <a:spcAft>
                <a:spcPts val="1200"/>
              </a:spcAft>
            </a:pPr>
            <a:r>
              <a:rPr lang="fr-FR" b="1" dirty="0" err="1"/>
              <a:t>Aflibercept</a:t>
            </a:r>
            <a:r>
              <a:rPr lang="fr-FR" b="1" dirty="0"/>
              <a:t> vs Laser dans la ROP</a:t>
            </a:r>
          </a:p>
          <a:p>
            <a:pPr>
              <a:spcAft>
                <a:spcPts val="1200"/>
              </a:spcAft>
            </a:pPr>
            <a:r>
              <a:rPr lang="fr-FR" sz="1800" dirty="0">
                <a:solidFill>
                  <a:schemeClr val="tx1"/>
                </a:solidFill>
                <a:highlight>
                  <a:srgbClr val="FFFFFF"/>
                </a:highlight>
              </a:rPr>
              <a:t>ROP Zone I, stades 1+,2+,3 ou 3+, zone II, stades 2+ ou 3+, AP-ROP</a:t>
            </a:r>
            <a:endParaRPr lang="fr-FR" dirty="0"/>
          </a:p>
          <a:p>
            <a:pPr>
              <a:spcAft>
                <a:spcPts val="1200"/>
              </a:spcAft>
            </a:pPr>
            <a:r>
              <a:rPr lang="fr-FR" dirty="0"/>
              <a:t>Succès du traitement: 85.5% </a:t>
            </a:r>
            <a:r>
              <a:rPr lang="fr-FR" dirty="0" err="1"/>
              <a:t>Aflibercept</a:t>
            </a:r>
            <a:r>
              <a:rPr lang="fr-FR" dirty="0"/>
              <a:t> (n=75) vs 82.1% laser (n=38) (NS)</a:t>
            </a:r>
          </a:p>
          <a:p>
            <a:r>
              <a:rPr lang="fr-FR" dirty="0"/>
              <a:t>Taux de succès des anti-VEGF diffère dans les différentes études car la définition de succès est variable (entre autres facteurs)</a:t>
            </a:r>
          </a:p>
          <a:p>
            <a:r>
              <a:rPr lang="fr-FR" dirty="0"/>
              <a:t>- Rainbow 80%</a:t>
            </a:r>
          </a:p>
          <a:p>
            <a:r>
              <a:rPr lang="fr-FR" dirty="0"/>
              <a:t>- Care-ROP 93%</a:t>
            </a:r>
          </a:p>
          <a:p>
            <a:r>
              <a:rPr lang="fr-FR" dirty="0"/>
              <a:t>- Beat-ROP 94% </a:t>
            </a:r>
          </a:p>
          <a:p>
            <a:pPr>
              <a:spcAft>
                <a:spcPts val="1200"/>
              </a:spcAft>
            </a:pPr>
            <a:r>
              <a:rPr lang="fr-FR" dirty="0"/>
              <a:t>Risque de réactivation de la ROP ++++</a:t>
            </a:r>
          </a:p>
          <a:p>
            <a:pPr>
              <a:spcAft>
                <a:spcPts val="1200"/>
              </a:spcAft>
            </a:pPr>
            <a:r>
              <a:rPr lang="fr-FR" dirty="0"/>
              <a:t>L’</a:t>
            </a:r>
            <a:r>
              <a:rPr lang="fr-FR" dirty="0" err="1"/>
              <a:t>Aflibercept</a:t>
            </a:r>
            <a:r>
              <a:rPr lang="fr-FR" dirty="0"/>
              <a:t> a été approuvé par la FDA et l’EMA dans le traitement de la ROP</a:t>
            </a:r>
          </a:p>
          <a:p>
            <a:pPr>
              <a:spcAft>
                <a:spcPts val="1200"/>
              </a:spcAft>
            </a:pPr>
            <a:r>
              <a:rPr lang="fr-FR" dirty="0"/>
              <a:t>PMID: 35881122</a:t>
            </a:r>
          </a:p>
        </p:txBody>
      </p:sp>
      <p:sp>
        <p:nvSpPr>
          <p:cNvPr id="6" name="ZoneTexte 5">
            <a:extLst>
              <a:ext uri="{FF2B5EF4-FFF2-40B4-BE49-F238E27FC236}">
                <a16:creationId xmlns:a16="http://schemas.microsoft.com/office/drawing/2014/main" id="{75C770B0-F88D-B573-B711-1E95DB9A4A0C}"/>
              </a:ext>
            </a:extLst>
          </p:cNvPr>
          <p:cNvSpPr txBox="1"/>
          <p:nvPr/>
        </p:nvSpPr>
        <p:spPr>
          <a:xfrm>
            <a:off x="191712" y="768436"/>
            <a:ext cx="6331521" cy="684803"/>
          </a:xfrm>
          <a:prstGeom prst="rect">
            <a:avLst/>
          </a:prstGeom>
          <a:noFill/>
        </p:spPr>
        <p:txBody>
          <a:bodyPr wrap="square" rtlCol="0">
            <a:spAutoFit/>
          </a:bodyPr>
          <a:lstStyle/>
          <a:p>
            <a:pPr marL="171450" indent="-171450" algn="l">
              <a:spcAft>
                <a:spcPts val="300"/>
              </a:spcAft>
              <a:buFont typeface="Arial" panose="020B0604020202020204" pitchFamily="34" charset="0"/>
              <a:buChar char="•"/>
            </a:pPr>
            <a:r>
              <a:rPr lang="fr-FR" sz="1800" dirty="0" err="1">
                <a:solidFill>
                  <a:schemeClr val="tx1"/>
                </a:solidFill>
                <a:highlight>
                  <a:srgbClr val="FFFFFF"/>
                </a:highlight>
              </a:rPr>
              <a:t>Clinical</a:t>
            </a:r>
            <a:r>
              <a:rPr lang="fr-FR" sz="1800" dirty="0">
                <a:solidFill>
                  <a:schemeClr val="tx1"/>
                </a:solidFill>
                <a:highlight>
                  <a:srgbClr val="FFFFFF"/>
                </a:highlight>
              </a:rPr>
              <a:t> Trial </a:t>
            </a:r>
            <a:r>
              <a:rPr lang="fr-FR" sz="1800" dirty="0" err="1">
                <a:solidFill>
                  <a:schemeClr val="tx1"/>
                </a:solidFill>
                <a:highlight>
                  <a:srgbClr val="FFFFFF"/>
                </a:highlight>
              </a:rPr>
              <a:t>Presentation</a:t>
            </a:r>
            <a:r>
              <a:rPr lang="fr-FR" sz="1800" dirty="0">
                <a:solidFill>
                  <a:schemeClr val="tx1"/>
                </a:solidFill>
                <a:highlight>
                  <a:srgbClr val="FFFFFF"/>
                </a:highlight>
              </a:rPr>
              <a:t>: FIREFLEYE </a:t>
            </a:r>
            <a:r>
              <a:rPr lang="fr-FR" sz="1800" dirty="0">
                <a:solidFill>
                  <a:schemeClr val="tx2"/>
                </a:solidFill>
                <a:highlight>
                  <a:srgbClr val="FFFFFF"/>
                </a:highlight>
              </a:rPr>
              <a:t>Andreas Stahl</a:t>
            </a:r>
          </a:p>
          <a:p>
            <a:endParaRPr lang="en-GB" dirty="0"/>
          </a:p>
        </p:txBody>
      </p:sp>
    </p:spTree>
    <p:extLst>
      <p:ext uri="{BB962C8B-B14F-4D97-AF65-F5344CB8AC3E}">
        <p14:creationId xmlns:p14="http://schemas.microsoft.com/office/powerpoint/2010/main" val="4010859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5252484" y="0"/>
            <a:ext cx="3891516" cy="593048"/>
          </a:xfrm>
          <a:prstGeom prst="rect">
            <a:avLst/>
          </a:prstGeom>
        </p:spPr>
      </p:pic>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r="42558" b="85032"/>
          <a:stretch/>
        </p:blipFill>
        <p:spPr>
          <a:xfrm>
            <a:off x="0" y="0"/>
            <a:ext cx="5252484" cy="593048"/>
          </a:xfrm>
          <a:prstGeom prst="rect">
            <a:avLst/>
          </a:prstGeom>
        </p:spPr>
      </p:pic>
      <p:sp>
        <p:nvSpPr>
          <p:cNvPr id="15" name="Espace réservé du contenu 2"/>
          <p:cNvSpPr txBox="1">
            <a:spLocks/>
          </p:cNvSpPr>
          <p:nvPr/>
        </p:nvSpPr>
        <p:spPr>
          <a:xfrm>
            <a:off x="239909" y="1183604"/>
            <a:ext cx="5629814" cy="35283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sz="1400">
              <a:solidFill>
                <a:schemeClr val="tx1"/>
              </a:solidFill>
            </a:endParaRPr>
          </a:p>
        </p:txBody>
      </p:sp>
      <p:sp>
        <p:nvSpPr>
          <p:cNvPr id="11" name="Rectangle 10"/>
          <p:cNvSpPr/>
          <p:nvPr/>
        </p:nvSpPr>
        <p:spPr>
          <a:xfrm>
            <a:off x="179512" y="1131590"/>
            <a:ext cx="8772776" cy="36004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0" y="4803998"/>
            <a:ext cx="9144000" cy="360040"/>
          </a:xfrm>
          <a:prstGeom prst="rect">
            <a:avLst/>
          </a:prstGeom>
        </p:spPr>
      </p:pic>
      <p:sp>
        <p:nvSpPr>
          <p:cNvPr id="17" name="Espace réservé du texte 9">
            <a:extLst>
              <a:ext uri="{FF2B5EF4-FFF2-40B4-BE49-F238E27FC236}">
                <a16:creationId xmlns:a16="http://schemas.microsoft.com/office/drawing/2014/main" id="{B1DD6396-A72F-B945-ADA4-0071B20D8ADC}"/>
              </a:ext>
            </a:extLst>
          </p:cNvPr>
          <p:cNvSpPr>
            <a:spLocks noGrp="1"/>
          </p:cNvSpPr>
          <p:nvPr>
            <p:ph type="subTitle" idx="1"/>
          </p:nvPr>
        </p:nvSpPr>
        <p:spPr>
          <a:xfrm>
            <a:off x="7236296" y="4828762"/>
            <a:ext cx="1795717" cy="427278"/>
          </a:xfrm>
        </p:spPr>
        <p:txBody>
          <a:bodyPr>
            <a:noAutofit/>
          </a:bodyPr>
          <a:lstStyle/>
          <a:p>
            <a:pPr algn="l"/>
            <a:r>
              <a:rPr lang="fr-FR" sz="1050">
                <a:solidFill>
                  <a:schemeClr val="tx1"/>
                </a:solidFill>
              </a:rPr>
              <a:t>D’après </a:t>
            </a:r>
            <a:r>
              <a:rPr lang="fr-FR" sz="1050" b="1" err="1">
                <a:solidFill>
                  <a:schemeClr val="tx1"/>
                </a:solidFill>
              </a:rPr>
              <a:t>Alejandra</a:t>
            </a:r>
            <a:r>
              <a:rPr lang="fr-FR" sz="1050" b="1">
                <a:solidFill>
                  <a:schemeClr val="tx1"/>
                </a:solidFill>
              </a:rPr>
              <a:t> </a:t>
            </a:r>
            <a:r>
              <a:rPr lang="fr-FR" sz="1050" b="1" err="1">
                <a:solidFill>
                  <a:schemeClr val="tx1"/>
                </a:solidFill>
              </a:rPr>
              <a:t>Daruich</a:t>
            </a:r>
            <a:endParaRPr lang="fr-FR" sz="1050" b="1">
              <a:solidFill>
                <a:schemeClr val="tx1"/>
              </a:solidFill>
            </a:endParaRPr>
          </a:p>
        </p:txBody>
      </p:sp>
      <p:sp>
        <p:nvSpPr>
          <p:cNvPr id="2" name="ZoneTexte 1">
            <a:extLst>
              <a:ext uri="{FF2B5EF4-FFF2-40B4-BE49-F238E27FC236}">
                <a16:creationId xmlns:a16="http://schemas.microsoft.com/office/drawing/2014/main" id="{84FCE4E8-4594-D9B5-459B-A75B8A6FEE34}"/>
              </a:ext>
            </a:extLst>
          </p:cNvPr>
          <p:cNvSpPr txBox="1"/>
          <p:nvPr/>
        </p:nvSpPr>
        <p:spPr>
          <a:xfrm>
            <a:off x="3233713" y="127247"/>
            <a:ext cx="5698997" cy="338554"/>
          </a:xfrm>
          <a:prstGeom prst="rect">
            <a:avLst/>
          </a:prstGeom>
          <a:noFill/>
          <a:ln>
            <a:noFill/>
          </a:ln>
        </p:spPr>
        <p:txBody>
          <a:bodyPr wrap="none" rtlCol="0">
            <a:spAutoFit/>
          </a:bodyPr>
          <a:lstStyle/>
          <a:p>
            <a:pPr algn="r"/>
            <a:r>
              <a:rPr lang="en-US" sz="1600">
                <a:solidFill>
                  <a:srgbClr val="0070C0"/>
                </a:solidFill>
                <a:latin typeface="Franklin Gothic Medium" panose="020B0603020102020204" pitchFamily="34" charset="0"/>
              </a:rPr>
              <a:t>Session 1. Retinopathy of prematurity: translation to treatment</a:t>
            </a:r>
          </a:p>
        </p:txBody>
      </p:sp>
      <p:sp>
        <p:nvSpPr>
          <p:cNvPr id="9" name="ZoneTexte 8">
            <a:extLst>
              <a:ext uri="{FF2B5EF4-FFF2-40B4-BE49-F238E27FC236}">
                <a16:creationId xmlns:a16="http://schemas.microsoft.com/office/drawing/2014/main" id="{5380645A-1F8E-2220-EF8D-1E9B30204BFA}"/>
              </a:ext>
            </a:extLst>
          </p:cNvPr>
          <p:cNvSpPr txBox="1"/>
          <p:nvPr/>
        </p:nvSpPr>
        <p:spPr>
          <a:xfrm>
            <a:off x="239909" y="1183604"/>
            <a:ext cx="8664182" cy="369332"/>
          </a:xfrm>
          <a:prstGeom prst="rect">
            <a:avLst/>
          </a:prstGeom>
          <a:noFill/>
        </p:spPr>
        <p:txBody>
          <a:bodyPr wrap="square" rtlCol="0">
            <a:spAutoFit/>
          </a:bodyPr>
          <a:lstStyle/>
          <a:p>
            <a:pPr>
              <a:spcAft>
                <a:spcPts val="1200"/>
              </a:spcAft>
            </a:pPr>
            <a:r>
              <a:rPr lang="fr-FR" dirty="0" err="1"/>
              <a:t>Ranibizumab</a:t>
            </a:r>
            <a:r>
              <a:rPr lang="fr-FR" dirty="0"/>
              <a:t> vs Laser dans la ROP - Résultats à 5 ans </a:t>
            </a:r>
          </a:p>
        </p:txBody>
      </p:sp>
      <p:sp>
        <p:nvSpPr>
          <p:cNvPr id="6" name="ZoneTexte 5">
            <a:extLst>
              <a:ext uri="{FF2B5EF4-FFF2-40B4-BE49-F238E27FC236}">
                <a16:creationId xmlns:a16="http://schemas.microsoft.com/office/drawing/2014/main" id="{75C770B0-F88D-B573-B711-1E95DB9A4A0C}"/>
              </a:ext>
            </a:extLst>
          </p:cNvPr>
          <p:cNvSpPr txBox="1"/>
          <p:nvPr/>
        </p:nvSpPr>
        <p:spPr>
          <a:xfrm>
            <a:off x="191712" y="768436"/>
            <a:ext cx="9060808" cy="369332"/>
          </a:xfrm>
          <a:prstGeom prst="rect">
            <a:avLst/>
          </a:prstGeom>
          <a:noFill/>
        </p:spPr>
        <p:txBody>
          <a:bodyPr wrap="square" rtlCol="0">
            <a:spAutoFit/>
          </a:bodyPr>
          <a:lstStyle/>
          <a:p>
            <a:pPr marL="171450" indent="-171450" algn="l">
              <a:spcAft>
                <a:spcPts val="300"/>
              </a:spcAft>
              <a:buFont typeface="Arial" panose="020B0604020202020204" pitchFamily="34" charset="0"/>
              <a:buChar char="•"/>
            </a:pPr>
            <a:r>
              <a:rPr lang="fr-FR" sz="1800" dirty="0">
                <a:solidFill>
                  <a:schemeClr val="tx1"/>
                </a:solidFill>
                <a:highlight>
                  <a:srgbClr val="FFFFFF"/>
                </a:highlight>
              </a:rPr>
              <a:t>RAINBOW </a:t>
            </a:r>
            <a:r>
              <a:rPr lang="fr-FR" sz="1800" dirty="0" err="1">
                <a:solidFill>
                  <a:schemeClr val="tx1"/>
                </a:solidFill>
                <a:highlight>
                  <a:srgbClr val="FFFFFF"/>
                </a:highlight>
              </a:rPr>
              <a:t>study</a:t>
            </a:r>
            <a:r>
              <a:rPr lang="fr-FR" sz="1800" dirty="0">
                <a:solidFill>
                  <a:schemeClr val="tx1"/>
                </a:solidFill>
                <a:highlight>
                  <a:srgbClr val="FFFFFF"/>
                </a:highlight>
              </a:rPr>
              <a:t> extension - </a:t>
            </a:r>
            <a:r>
              <a:rPr lang="fr-FR" sz="1800" dirty="0">
                <a:solidFill>
                  <a:schemeClr val="tx2"/>
                </a:solidFill>
                <a:highlight>
                  <a:srgbClr val="FFFFFF"/>
                </a:highlight>
              </a:rPr>
              <a:t>Domenico </a:t>
            </a:r>
            <a:r>
              <a:rPr lang="fr-FR" sz="1800" dirty="0" err="1">
                <a:solidFill>
                  <a:schemeClr val="tx2"/>
                </a:solidFill>
                <a:highlight>
                  <a:srgbClr val="FFFFFF"/>
                </a:highlight>
              </a:rPr>
              <a:t>Lepore</a:t>
            </a:r>
            <a:r>
              <a:rPr lang="en-GB" dirty="0"/>
              <a:t> </a:t>
            </a:r>
          </a:p>
        </p:txBody>
      </p:sp>
      <p:sp>
        <p:nvSpPr>
          <p:cNvPr id="3" name="ZoneTexte 2">
            <a:extLst>
              <a:ext uri="{FF2B5EF4-FFF2-40B4-BE49-F238E27FC236}">
                <a16:creationId xmlns:a16="http://schemas.microsoft.com/office/drawing/2014/main" id="{D75B36E5-3813-415D-4A7A-7AE79A3A7793}"/>
              </a:ext>
            </a:extLst>
          </p:cNvPr>
          <p:cNvSpPr txBox="1"/>
          <p:nvPr/>
        </p:nvSpPr>
        <p:spPr>
          <a:xfrm>
            <a:off x="239909" y="1611605"/>
            <a:ext cx="7368872" cy="3416320"/>
          </a:xfrm>
          <a:prstGeom prst="rect">
            <a:avLst/>
          </a:prstGeom>
          <a:noFill/>
        </p:spPr>
        <p:txBody>
          <a:bodyPr wrap="square" rtlCol="0">
            <a:spAutoFit/>
          </a:bodyPr>
          <a:lstStyle/>
          <a:p>
            <a:pPr marL="285750" indent="-285750">
              <a:buFont typeface="Arial" panose="020B0604020202020204" pitchFamily="34" charset="0"/>
              <a:buChar char="•"/>
            </a:pPr>
            <a:r>
              <a:rPr lang="fr-FR" sz="1800" dirty="0">
                <a:solidFill>
                  <a:schemeClr val="tx1"/>
                </a:solidFill>
                <a:highlight>
                  <a:srgbClr val="FFFFFF"/>
                </a:highlight>
              </a:rPr>
              <a:t>ROP Zone I, stades 1+,2+,3 ou 3+, zone II, stade 3+, AP-ROP</a:t>
            </a:r>
            <a:endParaRPr lang="fr-FR" dirty="0"/>
          </a:p>
          <a:p>
            <a:pPr marL="285750" indent="-285750">
              <a:buFont typeface="Arial" panose="020B0604020202020204" pitchFamily="34" charset="0"/>
              <a:buChar char="•"/>
            </a:pPr>
            <a:r>
              <a:rPr lang="fr-FR" dirty="0"/>
              <a:t>Succès: </a:t>
            </a:r>
            <a:r>
              <a:rPr lang="fr-FR" dirty="0" err="1"/>
              <a:t>Rbz</a:t>
            </a:r>
            <a:r>
              <a:rPr lang="fr-FR" dirty="0"/>
              <a:t> 0.2 mg 80% vs </a:t>
            </a:r>
            <a:r>
              <a:rPr lang="fr-FR" dirty="0" err="1"/>
              <a:t>Rbz</a:t>
            </a:r>
            <a:r>
              <a:rPr lang="fr-FR" dirty="0"/>
              <a:t> 0.1mg 75% vs Laser 66.2%</a:t>
            </a:r>
          </a:p>
          <a:p>
            <a:pPr marL="285750" indent="-285750">
              <a:buFont typeface="Arial" panose="020B0604020202020204" pitchFamily="34" charset="0"/>
              <a:buChar char="•"/>
            </a:pPr>
            <a:r>
              <a:rPr lang="fr-FR" dirty="0"/>
              <a:t>Taux de succès du laser trop bas: opérateur dépendant</a:t>
            </a:r>
          </a:p>
          <a:p>
            <a:pPr marL="285750" indent="-285750">
              <a:buFont typeface="Arial" panose="020B0604020202020204" pitchFamily="34" charset="0"/>
              <a:buChar char="•"/>
            </a:pPr>
            <a:r>
              <a:rPr lang="fr-FR" dirty="0"/>
              <a:t>Absence de différence significative dans l’acuité visuelle à 5 ans (mais AV &gt;70 lettres dans 33% </a:t>
            </a:r>
            <a:r>
              <a:rPr lang="fr-FR" dirty="0" err="1"/>
              <a:t>Rbz</a:t>
            </a:r>
            <a:r>
              <a:rPr lang="fr-FR" dirty="0"/>
              <a:t> 0.2 mg, 23% RBZ 0.1 mg et 20% laser)</a:t>
            </a:r>
          </a:p>
          <a:p>
            <a:pPr marL="285750" indent="-285750">
              <a:buFont typeface="Arial" panose="020B0604020202020204" pitchFamily="34" charset="0"/>
              <a:buChar char="•"/>
            </a:pPr>
            <a:r>
              <a:rPr lang="fr-FR" dirty="0"/>
              <a:t>Plus grande incidence de myopie avec laser</a:t>
            </a:r>
          </a:p>
          <a:p>
            <a:pPr marL="285750" indent="-285750">
              <a:buFont typeface="Arial" panose="020B0604020202020204" pitchFamily="34" charset="0"/>
              <a:buChar char="•"/>
            </a:pPr>
            <a:r>
              <a:rPr lang="fr-FR" dirty="0"/>
              <a:t>Aucune différence dans le neurodéveloppement entre les groupes</a:t>
            </a:r>
          </a:p>
          <a:p>
            <a:pPr marL="285750" indent="-285750">
              <a:buFont typeface="Arial" panose="020B0604020202020204" pitchFamily="34" charset="0"/>
              <a:buChar char="•"/>
            </a:pPr>
            <a:r>
              <a:rPr lang="fr-FR" dirty="0"/>
              <a:t>Conclusion: </a:t>
            </a:r>
          </a:p>
          <a:p>
            <a:r>
              <a:rPr lang="fr-FR" dirty="0"/>
              <a:t>	- Outil additionnel dans le traitement de la ROP</a:t>
            </a:r>
          </a:p>
          <a:p>
            <a:r>
              <a:rPr lang="fr-FR" dirty="0"/>
              <a:t>	- Le laser continue à montrer son efficacité</a:t>
            </a:r>
          </a:p>
          <a:p>
            <a:pPr marL="285750" indent="-285750">
              <a:buFont typeface="Arial" panose="020B0604020202020204" pitchFamily="34" charset="0"/>
              <a:buChar char="•"/>
            </a:pPr>
            <a:r>
              <a:rPr lang="fr-FR" dirty="0"/>
              <a:t>Le </a:t>
            </a:r>
            <a:r>
              <a:rPr lang="fr-FR" dirty="0" err="1"/>
              <a:t>Ranibizumab</a:t>
            </a:r>
            <a:r>
              <a:rPr lang="fr-FR" dirty="0"/>
              <a:t> a été approuvé par l’EMA dans le traitement de la ROP</a:t>
            </a:r>
          </a:p>
          <a:p>
            <a:endParaRPr lang="en-GB" dirty="0"/>
          </a:p>
        </p:txBody>
      </p:sp>
    </p:spTree>
    <p:extLst>
      <p:ext uri="{BB962C8B-B14F-4D97-AF65-F5344CB8AC3E}">
        <p14:creationId xmlns:p14="http://schemas.microsoft.com/office/powerpoint/2010/main" val="4128999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5252484" y="0"/>
            <a:ext cx="3891516" cy="593048"/>
          </a:xfrm>
          <a:prstGeom prst="rect">
            <a:avLst/>
          </a:prstGeom>
        </p:spPr>
      </p:pic>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r="42558" b="85032"/>
          <a:stretch/>
        </p:blipFill>
        <p:spPr>
          <a:xfrm>
            <a:off x="0" y="0"/>
            <a:ext cx="5252484" cy="593048"/>
          </a:xfrm>
          <a:prstGeom prst="rect">
            <a:avLst/>
          </a:prstGeom>
        </p:spPr>
      </p:pic>
      <p:sp>
        <p:nvSpPr>
          <p:cNvPr id="15" name="Espace réservé du contenu 2"/>
          <p:cNvSpPr txBox="1">
            <a:spLocks/>
          </p:cNvSpPr>
          <p:nvPr/>
        </p:nvSpPr>
        <p:spPr>
          <a:xfrm>
            <a:off x="239909" y="1183604"/>
            <a:ext cx="5629814" cy="35283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sz="1400">
              <a:solidFill>
                <a:schemeClr val="tx1"/>
              </a:solidFill>
            </a:endParaRPr>
          </a:p>
        </p:txBody>
      </p:sp>
      <p:sp>
        <p:nvSpPr>
          <p:cNvPr id="11" name="Rectangle 10"/>
          <p:cNvSpPr/>
          <p:nvPr/>
        </p:nvSpPr>
        <p:spPr>
          <a:xfrm>
            <a:off x="179512" y="1131590"/>
            <a:ext cx="8772776" cy="36004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0" y="4803998"/>
            <a:ext cx="9144000" cy="360040"/>
          </a:xfrm>
          <a:prstGeom prst="rect">
            <a:avLst/>
          </a:prstGeom>
        </p:spPr>
      </p:pic>
      <p:sp>
        <p:nvSpPr>
          <p:cNvPr id="17" name="Espace réservé du texte 9">
            <a:extLst>
              <a:ext uri="{FF2B5EF4-FFF2-40B4-BE49-F238E27FC236}">
                <a16:creationId xmlns:a16="http://schemas.microsoft.com/office/drawing/2014/main" id="{B1DD6396-A72F-B945-ADA4-0071B20D8ADC}"/>
              </a:ext>
            </a:extLst>
          </p:cNvPr>
          <p:cNvSpPr>
            <a:spLocks noGrp="1"/>
          </p:cNvSpPr>
          <p:nvPr>
            <p:ph type="subTitle" idx="1"/>
          </p:nvPr>
        </p:nvSpPr>
        <p:spPr>
          <a:xfrm>
            <a:off x="7236296" y="4828762"/>
            <a:ext cx="1795717" cy="427278"/>
          </a:xfrm>
        </p:spPr>
        <p:txBody>
          <a:bodyPr>
            <a:noAutofit/>
          </a:bodyPr>
          <a:lstStyle/>
          <a:p>
            <a:pPr algn="l"/>
            <a:r>
              <a:rPr lang="fr-FR" sz="1050">
                <a:solidFill>
                  <a:schemeClr val="tx1"/>
                </a:solidFill>
              </a:rPr>
              <a:t>D’après </a:t>
            </a:r>
            <a:r>
              <a:rPr lang="fr-FR" sz="1050" b="1" err="1">
                <a:solidFill>
                  <a:schemeClr val="tx1"/>
                </a:solidFill>
              </a:rPr>
              <a:t>Alejandra</a:t>
            </a:r>
            <a:r>
              <a:rPr lang="fr-FR" sz="1050" b="1">
                <a:solidFill>
                  <a:schemeClr val="tx1"/>
                </a:solidFill>
              </a:rPr>
              <a:t> </a:t>
            </a:r>
            <a:r>
              <a:rPr lang="fr-FR" sz="1050" b="1" err="1">
                <a:solidFill>
                  <a:schemeClr val="tx1"/>
                </a:solidFill>
              </a:rPr>
              <a:t>Daruich</a:t>
            </a:r>
            <a:endParaRPr lang="fr-FR" sz="1050" b="1">
              <a:solidFill>
                <a:schemeClr val="tx1"/>
              </a:solidFill>
            </a:endParaRPr>
          </a:p>
        </p:txBody>
      </p:sp>
      <p:sp>
        <p:nvSpPr>
          <p:cNvPr id="2" name="ZoneTexte 1">
            <a:extLst>
              <a:ext uri="{FF2B5EF4-FFF2-40B4-BE49-F238E27FC236}">
                <a16:creationId xmlns:a16="http://schemas.microsoft.com/office/drawing/2014/main" id="{84FCE4E8-4594-D9B5-459B-A75B8A6FEE34}"/>
              </a:ext>
            </a:extLst>
          </p:cNvPr>
          <p:cNvSpPr txBox="1"/>
          <p:nvPr/>
        </p:nvSpPr>
        <p:spPr>
          <a:xfrm>
            <a:off x="3233713" y="127247"/>
            <a:ext cx="5698997" cy="338554"/>
          </a:xfrm>
          <a:prstGeom prst="rect">
            <a:avLst/>
          </a:prstGeom>
          <a:noFill/>
          <a:ln>
            <a:noFill/>
          </a:ln>
        </p:spPr>
        <p:txBody>
          <a:bodyPr wrap="none" rtlCol="0">
            <a:spAutoFit/>
          </a:bodyPr>
          <a:lstStyle/>
          <a:p>
            <a:pPr algn="r"/>
            <a:r>
              <a:rPr lang="en-US" sz="1600">
                <a:solidFill>
                  <a:srgbClr val="0070C0"/>
                </a:solidFill>
                <a:latin typeface="Franklin Gothic Medium" panose="020B0603020102020204" pitchFamily="34" charset="0"/>
              </a:rPr>
              <a:t>Session 1. Retinopathy of prematurity: translation to treatment</a:t>
            </a:r>
          </a:p>
        </p:txBody>
      </p:sp>
      <p:sp>
        <p:nvSpPr>
          <p:cNvPr id="6" name="ZoneTexte 5">
            <a:extLst>
              <a:ext uri="{FF2B5EF4-FFF2-40B4-BE49-F238E27FC236}">
                <a16:creationId xmlns:a16="http://schemas.microsoft.com/office/drawing/2014/main" id="{75C770B0-F88D-B573-B711-1E95DB9A4A0C}"/>
              </a:ext>
            </a:extLst>
          </p:cNvPr>
          <p:cNvSpPr txBox="1"/>
          <p:nvPr/>
        </p:nvSpPr>
        <p:spPr>
          <a:xfrm>
            <a:off x="191712" y="768436"/>
            <a:ext cx="9060808" cy="369332"/>
          </a:xfrm>
          <a:prstGeom prst="rect">
            <a:avLst/>
          </a:prstGeom>
          <a:noFill/>
        </p:spPr>
        <p:txBody>
          <a:bodyPr wrap="square" rtlCol="0">
            <a:spAutoFit/>
          </a:bodyPr>
          <a:lstStyle/>
          <a:p>
            <a:pPr marL="171450" indent="-171450" algn="l">
              <a:spcAft>
                <a:spcPts val="300"/>
              </a:spcAft>
              <a:buFont typeface="Arial" panose="020B0604020202020204" pitchFamily="34" charset="0"/>
              <a:buChar char="•"/>
            </a:pPr>
            <a:r>
              <a:rPr lang="fr-FR" sz="1800" dirty="0">
                <a:solidFill>
                  <a:schemeClr val="tx1"/>
                </a:solidFill>
                <a:highlight>
                  <a:srgbClr val="FFFFFF"/>
                </a:highlight>
              </a:rPr>
              <a:t>BUTTERFLEYE Trial- </a:t>
            </a:r>
            <a:r>
              <a:rPr lang="fr-FR" sz="1800" dirty="0">
                <a:solidFill>
                  <a:schemeClr val="tx2"/>
                </a:solidFill>
                <a:highlight>
                  <a:srgbClr val="FFFFFF"/>
                </a:highlight>
              </a:rPr>
              <a:t>Darius </a:t>
            </a:r>
            <a:r>
              <a:rPr lang="fr-FR" sz="1800" dirty="0" err="1">
                <a:solidFill>
                  <a:schemeClr val="tx2"/>
                </a:solidFill>
                <a:highlight>
                  <a:srgbClr val="FFFFFF"/>
                </a:highlight>
              </a:rPr>
              <a:t>Moshfeghi</a:t>
            </a:r>
            <a:endParaRPr lang="fr-FR" sz="1800" dirty="0">
              <a:solidFill>
                <a:schemeClr val="tx2"/>
              </a:solidFill>
              <a:highlight>
                <a:srgbClr val="FFFFFF"/>
              </a:highlight>
            </a:endParaRPr>
          </a:p>
        </p:txBody>
      </p:sp>
      <p:sp>
        <p:nvSpPr>
          <p:cNvPr id="3" name="ZoneTexte 2">
            <a:extLst>
              <a:ext uri="{FF2B5EF4-FFF2-40B4-BE49-F238E27FC236}">
                <a16:creationId xmlns:a16="http://schemas.microsoft.com/office/drawing/2014/main" id="{D75B36E5-3813-415D-4A7A-7AE79A3A7793}"/>
              </a:ext>
            </a:extLst>
          </p:cNvPr>
          <p:cNvSpPr txBox="1"/>
          <p:nvPr/>
        </p:nvSpPr>
        <p:spPr>
          <a:xfrm>
            <a:off x="107504" y="1183604"/>
            <a:ext cx="8856984" cy="3616375"/>
          </a:xfrm>
          <a:prstGeom prst="rect">
            <a:avLst/>
          </a:prstGeom>
          <a:noFill/>
        </p:spPr>
        <p:txBody>
          <a:bodyPr wrap="square" rtlCol="0">
            <a:spAutoFit/>
          </a:bodyPr>
          <a:lstStyle/>
          <a:p>
            <a:pPr>
              <a:spcBef>
                <a:spcPts val="600"/>
              </a:spcBef>
              <a:spcAft>
                <a:spcPts val="1200"/>
              </a:spcAft>
            </a:pPr>
            <a:r>
              <a:rPr lang="fr-FR" sz="1800" dirty="0" err="1">
                <a:solidFill>
                  <a:schemeClr val="tx1"/>
                </a:solidFill>
                <a:highlight>
                  <a:srgbClr val="FFFFFF"/>
                </a:highlight>
              </a:rPr>
              <a:t>Aflibercept</a:t>
            </a:r>
            <a:r>
              <a:rPr lang="fr-FR" sz="1800" dirty="0">
                <a:solidFill>
                  <a:schemeClr val="tx1"/>
                </a:solidFill>
                <a:highlight>
                  <a:srgbClr val="FFFFFF"/>
                </a:highlight>
              </a:rPr>
              <a:t> 0.4 mg </a:t>
            </a:r>
            <a:r>
              <a:rPr lang="fr-FR" dirty="0">
                <a:highlight>
                  <a:srgbClr val="FFFFFF"/>
                </a:highlight>
              </a:rPr>
              <a:t>v</a:t>
            </a:r>
            <a:r>
              <a:rPr lang="fr-FR" sz="1800" dirty="0">
                <a:solidFill>
                  <a:schemeClr val="tx1"/>
                </a:solidFill>
                <a:highlight>
                  <a:srgbClr val="FFFFFF"/>
                </a:highlight>
              </a:rPr>
              <a:t>ersus Laser dans la ROP: résultats de l’étude de Phase 3</a:t>
            </a:r>
          </a:p>
          <a:p>
            <a:pPr marL="285750" indent="-285750">
              <a:spcBef>
                <a:spcPts val="600"/>
              </a:spcBef>
              <a:spcAft>
                <a:spcPts val="1200"/>
              </a:spcAft>
              <a:buFont typeface="Arial" panose="020B0604020202020204" pitchFamily="34" charset="0"/>
              <a:buChar char="•"/>
            </a:pPr>
            <a:r>
              <a:rPr lang="fr-FR" sz="1800" dirty="0">
                <a:solidFill>
                  <a:schemeClr val="tx1"/>
                </a:solidFill>
                <a:highlight>
                  <a:srgbClr val="FFFFFF"/>
                </a:highlight>
              </a:rPr>
              <a:t>Critères d’inclusion: ROP Zone I, stades 1+,2+,3 ou 3+, zone II, stades 2+ ou 3+, AP-ROP</a:t>
            </a:r>
          </a:p>
          <a:p>
            <a:pPr marL="285750" indent="-285750">
              <a:spcBef>
                <a:spcPts val="600"/>
              </a:spcBef>
              <a:spcAft>
                <a:spcPts val="1200"/>
              </a:spcAft>
              <a:buFont typeface="Arial" panose="020B0604020202020204" pitchFamily="34" charset="0"/>
              <a:buChar char="•"/>
            </a:pPr>
            <a:r>
              <a:rPr lang="fr-FR" dirty="0">
                <a:highlight>
                  <a:srgbClr val="FFFFFF"/>
                </a:highlight>
              </a:rPr>
              <a:t>Succès (absence de ROP active ou résultats structuraux défavorables à 52 SA)</a:t>
            </a:r>
          </a:p>
          <a:p>
            <a:pPr marL="285750" indent="-285750">
              <a:spcBef>
                <a:spcPts val="600"/>
              </a:spcBef>
              <a:spcAft>
                <a:spcPts val="1200"/>
              </a:spcAft>
              <a:buFont typeface="Arial" panose="020B0604020202020204" pitchFamily="34" charset="0"/>
              <a:buChar char="•"/>
            </a:pPr>
            <a:r>
              <a:rPr lang="fr-FR" dirty="0" err="1">
                <a:highlight>
                  <a:srgbClr val="FFFFFF"/>
                </a:highlight>
              </a:rPr>
              <a:t>Aflibercept</a:t>
            </a:r>
            <a:r>
              <a:rPr lang="fr-FR" dirty="0">
                <a:highlight>
                  <a:srgbClr val="FFFFFF"/>
                </a:highlight>
              </a:rPr>
              <a:t> 79,6% (n=93) vs Laser 77,8% (n=27) (NS)</a:t>
            </a:r>
          </a:p>
          <a:p>
            <a:pPr marL="285750" indent="-285750">
              <a:spcBef>
                <a:spcPts val="600"/>
              </a:spcBef>
              <a:spcAft>
                <a:spcPts val="1200"/>
              </a:spcAft>
              <a:buFont typeface="Arial" panose="020B0604020202020204" pitchFamily="34" charset="0"/>
              <a:buChar char="•"/>
            </a:pPr>
            <a:r>
              <a:rPr lang="fr-FR" dirty="0">
                <a:highlight>
                  <a:srgbClr val="FFFFFF"/>
                </a:highlight>
              </a:rPr>
              <a:t>Récurrence: 39.8 vs 29.6%</a:t>
            </a:r>
          </a:p>
          <a:p>
            <a:pPr marL="285750" indent="-285750">
              <a:spcBef>
                <a:spcPts val="600"/>
              </a:spcBef>
              <a:spcAft>
                <a:spcPts val="1200"/>
              </a:spcAft>
              <a:buFont typeface="Arial" panose="020B0604020202020204" pitchFamily="34" charset="0"/>
              <a:buChar char="•"/>
            </a:pPr>
            <a:r>
              <a:rPr lang="fr-FR" dirty="0">
                <a:highlight>
                  <a:srgbClr val="FFFFFF"/>
                </a:highlight>
              </a:rPr>
              <a:t>Proportion de patients traités par </a:t>
            </a:r>
            <a:r>
              <a:rPr lang="fr-FR" dirty="0" err="1">
                <a:highlight>
                  <a:srgbClr val="FFFFFF"/>
                </a:highlight>
              </a:rPr>
              <a:t>Aflibercept</a:t>
            </a:r>
            <a:r>
              <a:rPr lang="fr-FR" dirty="0">
                <a:highlight>
                  <a:srgbClr val="FFFFFF"/>
                </a:highlight>
              </a:rPr>
              <a:t> avec une vascularisation rétinienne complète 66% </a:t>
            </a:r>
          </a:p>
          <a:p>
            <a:endParaRPr lang="en-GB" dirty="0"/>
          </a:p>
        </p:txBody>
      </p:sp>
    </p:spTree>
    <p:extLst>
      <p:ext uri="{BB962C8B-B14F-4D97-AF65-F5344CB8AC3E}">
        <p14:creationId xmlns:p14="http://schemas.microsoft.com/office/powerpoint/2010/main" val="2053282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5252484" y="0"/>
            <a:ext cx="3891516" cy="593048"/>
          </a:xfrm>
          <a:prstGeom prst="rect">
            <a:avLst/>
          </a:prstGeom>
        </p:spPr>
      </p:pic>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r="42558" b="85032"/>
          <a:stretch/>
        </p:blipFill>
        <p:spPr>
          <a:xfrm>
            <a:off x="0" y="0"/>
            <a:ext cx="5252484" cy="593048"/>
          </a:xfrm>
          <a:prstGeom prst="rect">
            <a:avLst/>
          </a:prstGeom>
        </p:spPr>
      </p:pic>
      <p:sp>
        <p:nvSpPr>
          <p:cNvPr id="15" name="Espace réservé du contenu 2"/>
          <p:cNvSpPr txBox="1">
            <a:spLocks/>
          </p:cNvSpPr>
          <p:nvPr/>
        </p:nvSpPr>
        <p:spPr>
          <a:xfrm>
            <a:off x="239909" y="1183604"/>
            <a:ext cx="5629814" cy="35283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sz="1400">
              <a:solidFill>
                <a:schemeClr val="tx1"/>
              </a:solidFill>
            </a:endParaRPr>
          </a:p>
        </p:txBody>
      </p:sp>
      <p:sp>
        <p:nvSpPr>
          <p:cNvPr id="11" name="Rectangle 10"/>
          <p:cNvSpPr/>
          <p:nvPr/>
        </p:nvSpPr>
        <p:spPr>
          <a:xfrm>
            <a:off x="179512" y="1131590"/>
            <a:ext cx="8772776" cy="36004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0" y="4803998"/>
            <a:ext cx="9144000" cy="360040"/>
          </a:xfrm>
          <a:prstGeom prst="rect">
            <a:avLst/>
          </a:prstGeom>
        </p:spPr>
      </p:pic>
      <p:sp>
        <p:nvSpPr>
          <p:cNvPr id="17" name="Espace réservé du texte 9">
            <a:extLst>
              <a:ext uri="{FF2B5EF4-FFF2-40B4-BE49-F238E27FC236}">
                <a16:creationId xmlns:a16="http://schemas.microsoft.com/office/drawing/2014/main" id="{B1DD6396-A72F-B945-ADA4-0071B20D8ADC}"/>
              </a:ext>
            </a:extLst>
          </p:cNvPr>
          <p:cNvSpPr>
            <a:spLocks noGrp="1"/>
          </p:cNvSpPr>
          <p:nvPr>
            <p:ph type="subTitle" idx="1"/>
          </p:nvPr>
        </p:nvSpPr>
        <p:spPr>
          <a:xfrm>
            <a:off x="7236296" y="4828762"/>
            <a:ext cx="1795717" cy="427278"/>
          </a:xfrm>
        </p:spPr>
        <p:txBody>
          <a:bodyPr>
            <a:noAutofit/>
          </a:bodyPr>
          <a:lstStyle/>
          <a:p>
            <a:pPr algn="l"/>
            <a:r>
              <a:rPr lang="fr-FR" sz="1050">
                <a:solidFill>
                  <a:schemeClr val="tx1"/>
                </a:solidFill>
              </a:rPr>
              <a:t>D’après </a:t>
            </a:r>
            <a:r>
              <a:rPr lang="fr-FR" sz="1050" b="1" err="1">
                <a:solidFill>
                  <a:schemeClr val="tx1"/>
                </a:solidFill>
              </a:rPr>
              <a:t>Alejandra</a:t>
            </a:r>
            <a:r>
              <a:rPr lang="fr-FR" sz="1050" b="1">
                <a:solidFill>
                  <a:schemeClr val="tx1"/>
                </a:solidFill>
              </a:rPr>
              <a:t> </a:t>
            </a:r>
            <a:r>
              <a:rPr lang="fr-FR" sz="1050" b="1" err="1">
                <a:solidFill>
                  <a:schemeClr val="tx1"/>
                </a:solidFill>
              </a:rPr>
              <a:t>Daruich</a:t>
            </a:r>
            <a:endParaRPr lang="fr-FR" sz="1050" b="1">
              <a:solidFill>
                <a:schemeClr val="tx1"/>
              </a:solidFill>
            </a:endParaRPr>
          </a:p>
        </p:txBody>
      </p:sp>
      <p:sp>
        <p:nvSpPr>
          <p:cNvPr id="2" name="ZoneTexte 1">
            <a:extLst>
              <a:ext uri="{FF2B5EF4-FFF2-40B4-BE49-F238E27FC236}">
                <a16:creationId xmlns:a16="http://schemas.microsoft.com/office/drawing/2014/main" id="{84FCE4E8-4594-D9B5-459B-A75B8A6FEE34}"/>
              </a:ext>
            </a:extLst>
          </p:cNvPr>
          <p:cNvSpPr txBox="1"/>
          <p:nvPr/>
        </p:nvSpPr>
        <p:spPr>
          <a:xfrm>
            <a:off x="3233713" y="127247"/>
            <a:ext cx="5698997" cy="338554"/>
          </a:xfrm>
          <a:prstGeom prst="rect">
            <a:avLst/>
          </a:prstGeom>
          <a:noFill/>
          <a:ln>
            <a:noFill/>
          </a:ln>
        </p:spPr>
        <p:txBody>
          <a:bodyPr wrap="none" rtlCol="0">
            <a:spAutoFit/>
          </a:bodyPr>
          <a:lstStyle/>
          <a:p>
            <a:pPr algn="r"/>
            <a:r>
              <a:rPr lang="en-US" sz="1600">
                <a:solidFill>
                  <a:srgbClr val="0070C0"/>
                </a:solidFill>
                <a:latin typeface="Franklin Gothic Medium" panose="020B0603020102020204" pitchFamily="34" charset="0"/>
              </a:rPr>
              <a:t>Session 1. Retinopathy of prematurity: translation to treatment</a:t>
            </a:r>
          </a:p>
        </p:txBody>
      </p:sp>
      <p:sp>
        <p:nvSpPr>
          <p:cNvPr id="6" name="ZoneTexte 5">
            <a:extLst>
              <a:ext uri="{FF2B5EF4-FFF2-40B4-BE49-F238E27FC236}">
                <a16:creationId xmlns:a16="http://schemas.microsoft.com/office/drawing/2014/main" id="{75C770B0-F88D-B573-B711-1E95DB9A4A0C}"/>
              </a:ext>
            </a:extLst>
          </p:cNvPr>
          <p:cNvSpPr txBox="1"/>
          <p:nvPr/>
        </p:nvSpPr>
        <p:spPr>
          <a:xfrm>
            <a:off x="191712" y="768436"/>
            <a:ext cx="9060808" cy="369332"/>
          </a:xfrm>
          <a:prstGeom prst="rect">
            <a:avLst/>
          </a:prstGeom>
          <a:noFill/>
        </p:spPr>
        <p:txBody>
          <a:bodyPr wrap="square" rtlCol="0">
            <a:spAutoFit/>
          </a:bodyPr>
          <a:lstStyle/>
          <a:p>
            <a:pPr marL="171450" indent="-171450" algn="l">
              <a:spcAft>
                <a:spcPts val="300"/>
              </a:spcAft>
              <a:buFont typeface="Arial" panose="020B0604020202020204" pitchFamily="34" charset="0"/>
              <a:buChar char="•"/>
            </a:pPr>
            <a:r>
              <a:rPr lang="fr-FR" sz="1800" dirty="0" err="1">
                <a:solidFill>
                  <a:schemeClr val="tx1"/>
                </a:solidFill>
                <a:highlight>
                  <a:srgbClr val="FFFFFF"/>
                </a:highlight>
              </a:rPr>
              <a:t>Safety</a:t>
            </a:r>
            <a:r>
              <a:rPr lang="fr-FR" sz="1800" dirty="0">
                <a:solidFill>
                  <a:schemeClr val="tx1"/>
                </a:solidFill>
                <a:highlight>
                  <a:srgbClr val="FFFFFF"/>
                </a:highlight>
              </a:rPr>
              <a:t> Issues </a:t>
            </a:r>
            <a:r>
              <a:rPr lang="fr-FR" sz="1800" dirty="0" err="1">
                <a:solidFill>
                  <a:schemeClr val="tx1"/>
                </a:solidFill>
                <a:highlight>
                  <a:srgbClr val="FFFFFF"/>
                </a:highlight>
              </a:rPr>
              <a:t>with</a:t>
            </a:r>
            <a:r>
              <a:rPr lang="fr-FR" sz="1800" dirty="0">
                <a:solidFill>
                  <a:schemeClr val="tx1"/>
                </a:solidFill>
                <a:highlight>
                  <a:srgbClr val="FFFFFF"/>
                </a:highlight>
              </a:rPr>
              <a:t> anti-VEGF- </a:t>
            </a:r>
            <a:r>
              <a:rPr lang="fr-FR" sz="1800" dirty="0">
                <a:solidFill>
                  <a:schemeClr val="tx2"/>
                </a:solidFill>
                <a:highlight>
                  <a:srgbClr val="FFFFFF"/>
                </a:highlight>
              </a:rPr>
              <a:t>Wei-chi Wu</a:t>
            </a:r>
          </a:p>
        </p:txBody>
      </p:sp>
      <p:sp>
        <p:nvSpPr>
          <p:cNvPr id="3" name="ZoneTexte 2">
            <a:extLst>
              <a:ext uri="{FF2B5EF4-FFF2-40B4-BE49-F238E27FC236}">
                <a16:creationId xmlns:a16="http://schemas.microsoft.com/office/drawing/2014/main" id="{D75B36E5-3813-415D-4A7A-7AE79A3A7793}"/>
              </a:ext>
            </a:extLst>
          </p:cNvPr>
          <p:cNvSpPr txBox="1"/>
          <p:nvPr/>
        </p:nvSpPr>
        <p:spPr>
          <a:xfrm>
            <a:off x="107504" y="1183604"/>
            <a:ext cx="8856984" cy="3416320"/>
          </a:xfrm>
          <a:prstGeom prst="rect">
            <a:avLst/>
          </a:prstGeom>
          <a:noFill/>
        </p:spPr>
        <p:txBody>
          <a:bodyPr wrap="square" rtlCol="0">
            <a:spAutoFit/>
          </a:bodyPr>
          <a:lstStyle/>
          <a:p>
            <a:r>
              <a:rPr lang="fr-FR" u="sng" dirty="0"/>
              <a:t>Fonction pulmonaire chez des prématurés traités par </a:t>
            </a:r>
            <a:r>
              <a:rPr lang="fr-FR" u="sng" dirty="0" err="1"/>
              <a:t>Bévacizumab</a:t>
            </a:r>
            <a:r>
              <a:rPr lang="fr-FR" u="sng" dirty="0"/>
              <a:t> (BVZ)</a:t>
            </a:r>
          </a:p>
          <a:p>
            <a:endParaRPr lang="fr-FR" dirty="0"/>
          </a:p>
          <a:p>
            <a:r>
              <a:rPr lang="fr-FR" dirty="0"/>
              <a:t>1) Etude rétrospective contrôlée évaluant la fonction pulmonaire à J28 des enfants traités par BVZ (n=78) vs des enfants témoins appariés (n=78):</a:t>
            </a:r>
          </a:p>
          <a:p>
            <a:r>
              <a:rPr lang="fr-FR" dirty="0"/>
              <a:t>- Absence de différence parmi les groupes : fonction pulmonaire globale,  temps de l’intubation et durée de l’oxygénation</a:t>
            </a:r>
            <a:r>
              <a:rPr lang="fr-FR" dirty="0">
                <a:solidFill>
                  <a:srgbClr val="212121"/>
                </a:solidFill>
              </a:rPr>
              <a:t> (</a:t>
            </a:r>
            <a:r>
              <a:rPr lang="fr-FR" b="0" i="0" u="none" strike="noStrike" dirty="0">
                <a:solidFill>
                  <a:srgbClr val="212121"/>
                </a:solidFill>
                <a:effectLst/>
              </a:rPr>
              <a:t>PMID: 37400566)</a:t>
            </a:r>
          </a:p>
          <a:p>
            <a:endParaRPr lang="fr-FR" dirty="0"/>
          </a:p>
          <a:p>
            <a:r>
              <a:rPr lang="fr-FR" dirty="0"/>
              <a:t>2) Etude rétrospective contrôlée effectué chez des enfants en âge scolaire : </a:t>
            </a:r>
          </a:p>
          <a:p>
            <a:r>
              <a:rPr lang="fr-FR" dirty="0"/>
              <a:t>- Absence de différence dans la fonction pulmonaire entre les prématurés traités (n=33) ou pas par BVZ (n=35) pour ROP (</a:t>
            </a:r>
            <a:r>
              <a:rPr lang="fr-FR" b="0" i="0" u="none" strike="noStrike" dirty="0">
                <a:solidFill>
                  <a:srgbClr val="212121"/>
                </a:solidFill>
                <a:effectLst/>
              </a:rPr>
              <a:t>PMID: 36335152)</a:t>
            </a:r>
            <a:endParaRPr lang="fr-FR" dirty="0"/>
          </a:p>
          <a:p>
            <a:endParaRPr lang="en-GB" dirty="0"/>
          </a:p>
          <a:p>
            <a:endParaRPr lang="en-GB" dirty="0"/>
          </a:p>
        </p:txBody>
      </p:sp>
    </p:spTree>
    <p:extLst>
      <p:ext uri="{BB962C8B-B14F-4D97-AF65-F5344CB8AC3E}">
        <p14:creationId xmlns:p14="http://schemas.microsoft.com/office/powerpoint/2010/main" val="3057445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5252484" y="0"/>
            <a:ext cx="3891516" cy="593048"/>
          </a:xfrm>
          <a:prstGeom prst="rect">
            <a:avLst/>
          </a:prstGeom>
        </p:spPr>
      </p:pic>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r="42558" b="85032"/>
          <a:stretch/>
        </p:blipFill>
        <p:spPr>
          <a:xfrm>
            <a:off x="0" y="0"/>
            <a:ext cx="5252484" cy="593048"/>
          </a:xfrm>
          <a:prstGeom prst="rect">
            <a:avLst/>
          </a:prstGeom>
        </p:spPr>
      </p:pic>
      <p:sp>
        <p:nvSpPr>
          <p:cNvPr id="15" name="Espace réservé du contenu 2"/>
          <p:cNvSpPr txBox="1">
            <a:spLocks/>
          </p:cNvSpPr>
          <p:nvPr/>
        </p:nvSpPr>
        <p:spPr>
          <a:xfrm>
            <a:off x="239909" y="1183604"/>
            <a:ext cx="5629814" cy="35283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sz="1400">
              <a:solidFill>
                <a:schemeClr val="tx1"/>
              </a:solidFill>
            </a:endParaRPr>
          </a:p>
        </p:txBody>
      </p:sp>
      <p:sp>
        <p:nvSpPr>
          <p:cNvPr id="11" name="Rectangle 10"/>
          <p:cNvSpPr/>
          <p:nvPr/>
        </p:nvSpPr>
        <p:spPr>
          <a:xfrm>
            <a:off x="179512" y="1131590"/>
            <a:ext cx="8772776" cy="36004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0" y="4803998"/>
            <a:ext cx="9144000" cy="360040"/>
          </a:xfrm>
          <a:prstGeom prst="rect">
            <a:avLst/>
          </a:prstGeom>
        </p:spPr>
      </p:pic>
      <p:sp>
        <p:nvSpPr>
          <p:cNvPr id="17" name="Espace réservé du texte 9">
            <a:extLst>
              <a:ext uri="{FF2B5EF4-FFF2-40B4-BE49-F238E27FC236}">
                <a16:creationId xmlns:a16="http://schemas.microsoft.com/office/drawing/2014/main" id="{B1DD6396-A72F-B945-ADA4-0071B20D8ADC}"/>
              </a:ext>
            </a:extLst>
          </p:cNvPr>
          <p:cNvSpPr>
            <a:spLocks noGrp="1"/>
          </p:cNvSpPr>
          <p:nvPr>
            <p:ph type="subTitle" idx="1"/>
          </p:nvPr>
        </p:nvSpPr>
        <p:spPr>
          <a:xfrm>
            <a:off x="7236296" y="4828762"/>
            <a:ext cx="1795717" cy="427278"/>
          </a:xfrm>
        </p:spPr>
        <p:txBody>
          <a:bodyPr>
            <a:noAutofit/>
          </a:bodyPr>
          <a:lstStyle/>
          <a:p>
            <a:pPr algn="l"/>
            <a:r>
              <a:rPr lang="fr-FR" sz="1050">
                <a:solidFill>
                  <a:schemeClr val="tx1"/>
                </a:solidFill>
              </a:rPr>
              <a:t>D’après </a:t>
            </a:r>
            <a:r>
              <a:rPr lang="fr-FR" sz="1050" b="1" err="1">
                <a:solidFill>
                  <a:schemeClr val="tx1"/>
                </a:solidFill>
              </a:rPr>
              <a:t>Alejandra</a:t>
            </a:r>
            <a:r>
              <a:rPr lang="fr-FR" sz="1050" b="1">
                <a:solidFill>
                  <a:schemeClr val="tx1"/>
                </a:solidFill>
              </a:rPr>
              <a:t> </a:t>
            </a:r>
            <a:r>
              <a:rPr lang="fr-FR" sz="1050" b="1" err="1">
                <a:solidFill>
                  <a:schemeClr val="tx1"/>
                </a:solidFill>
              </a:rPr>
              <a:t>Daruich</a:t>
            </a:r>
            <a:endParaRPr lang="fr-FR" sz="1050" b="1">
              <a:solidFill>
                <a:schemeClr val="tx1"/>
              </a:solidFill>
            </a:endParaRPr>
          </a:p>
        </p:txBody>
      </p:sp>
      <p:sp>
        <p:nvSpPr>
          <p:cNvPr id="2" name="ZoneTexte 1">
            <a:extLst>
              <a:ext uri="{FF2B5EF4-FFF2-40B4-BE49-F238E27FC236}">
                <a16:creationId xmlns:a16="http://schemas.microsoft.com/office/drawing/2014/main" id="{84FCE4E8-4594-D9B5-459B-A75B8A6FEE34}"/>
              </a:ext>
            </a:extLst>
          </p:cNvPr>
          <p:cNvSpPr txBox="1"/>
          <p:nvPr/>
        </p:nvSpPr>
        <p:spPr>
          <a:xfrm>
            <a:off x="3233713" y="127247"/>
            <a:ext cx="5698997" cy="338554"/>
          </a:xfrm>
          <a:prstGeom prst="rect">
            <a:avLst/>
          </a:prstGeom>
          <a:noFill/>
          <a:ln>
            <a:noFill/>
          </a:ln>
        </p:spPr>
        <p:txBody>
          <a:bodyPr wrap="none" rtlCol="0">
            <a:spAutoFit/>
          </a:bodyPr>
          <a:lstStyle/>
          <a:p>
            <a:pPr algn="r"/>
            <a:r>
              <a:rPr lang="en-US" sz="1600">
                <a:solidFill>
                  <a:srgbClr val="0070C0"/>
                </a:solidFill>
                <a:latin typeface="Franklin Gothic Medium" panose="020B0603020102020204" pitchFamily="34" charset="0"/>
              </a:rPr>
              <a:t>Session 1. Retinopathy of prematurity: translation to treatment</a:t>
            </a:r>
          </a:p>
        </p:txBody>
      </p:sp>
      <p:sp>
        <p:nvSpPr>
          <p:cNvPr id="6" name="ZoneTexte 5">
            <a:extLst>
              <a:ext uri="{FF2B5EF4-FFF2-40B4-BE49-F238E27FC236}">
                <a16:creationId xmlns:a16="http://schemas.microsoft.com/office/drawing/2014/main" id="{75C770B0-F88D-B573-B711-1E95DB9A4A0C}"/>
              </a:ext>
            </a:extLst>
          </p:cNvPr>
          <p:cNvSpPr txBox="1"/>
          <p:nvPr/>
        </p:nvSpPr>
        <p:spPr>
          <a:xfrm>
            <a:off x="191712" y="768436"/>
            <a:ext cx="9060808" cy="369332"/>
          </a:xfrm>
          <a:prstGeom prst="rect">
            <a:avLst/>
          </a:prstGeom>
          <a:noFill/>
        </p:spPr>
        <p:txBody>
          <a:bodyPr wrap="square" rtlCol="0">
            <a:spAutoFit/>
          </a:bodyPr>
          <a:lstStyle/>
          <a:p>
            <a:pPr marL="171450" indent="-171450" algn="l">
              <a:spcAft>
                <a:spcPts val="300"/>
              </a:spcAft>
              <a:buFont typeface="Arial" panose="020B0604020202020204" pitchFamily="34" charset="0"/>
              <a:buChar char="•"/>
            </a:pPr>
            <a:r>
              <a:rPr lang="fr-FR" sz="1800" dirty="0" err="1">
                <a:solidFill>
                  <a:schemeClr val="tx1"/>
                </a:solidFill>
                <a:highlight>
                  <a:srgbClr val="FFFFFF"/>
                </a:highlight>
              </a:rPr>
              <a:t>Safety</a:t>
            </a:r>
            <a:r>
              <a:rPr lang="fr-FR" sz="1800" dirty="0">
                <a:solidFill>
                  <a:schemeClr val="tx1"/>
                </a:solidFill>
                <a:highlight>
                  <a:srgbClr val="FFFFFF"/>
                </a:highlight>
              </a:rPr>
              <a:t> Issues </a:t>
            </a:r>
            <a:r>
              <a:rPr lang="fr-FR" sz="1800" dirty="0" err="1">
                <a:solidFill>
                  <a:schemeClr val="tx1"/>
                </a:solidFill>
                <a:highlight>
                  <a:srgbClr val="FFFFFF"/>
                </a:highlight>
              </a:rPr>
              <a:t>with</a:t>
            </a:r>
            <a:r>
              <a:rPr lang="fr-FR" sz="1800" dirty="0">
                <a:solidFill>
                  <a:schemeClr val="tx1"/>
                </a:solidFill>
                <a:highlight>
                  <a:srgbClr val="FFFFFF"/>
                </a:highlight>
              </a:rPr>
              <a:t> anti-VEGF- </a:t>
            </a:r>
            <a:r>
              <a:rPr lang="fr-FR" sz="1800" dirty="0">
                <a:solidFill>
                  <a:schemeClr val="tx2"/>
                </a:solidFill>
                <a:highlight>
                  <a:srgbClr val="FFFFFF"/>
                </a:highlight>
              </a:rPr>
              <a:t>Wei-chi Wu</a:t>
            </a:r>
          </a:p>
        </p:txBody>
      </p:sp>
      <p:sp>
        <p:nvSpPr>
          <p:cNvPr id="3" name="ZoneTexte 2">
            <a:extLst>
              <a:ext uri="{FF2B5EF4-FFF2-40B4-BE49-F238E27FC236}">
                <a16:creationId xmlns:a16="http://schemas.microsoft.com/office/drawing/2014/main" id="{D75B36E5-3813-415D-4A7A-7AE79A3A7793}"/>
              </a:ext>
            </a:extLst>
          </p:cNvPr>
          <p:cNvSpPr txBox="1"/>
          <p:nvPr/>
        </p:nvSpPr>
        <p:spPr>
          <a:xfrm>
            <a:off x="107504" y="1183604"/>
            <a:ext cx="8856984" cy="3139321"/>
          </a:xfrm>
          <a:prstGeom prst="rect">
            <a:avLst/>
          </a:prstGeom>
          <a:noFill/>
        </p:spPr>
        <p:txBody>
          <a:bodyPr wrap="square" rtlCol="0">
            <a:spAutoFit/>
          </a:bodyPr>
          <a:lstStyle/>
          <a:p>
            <a:r>
              <a:rPr lang="fr-FR" u="sng" dirty="0"/>
              <a:t>Altérations neurodéveloppementales et </a:t>
            </a:r>
            <a:r>
              <a:rPr lang="fr-FR" u="sng" dirty="0" err="1"/>
              <a:t>Bevacizumab</a:t>
            </a:r>
            <a:r>
              <a:rPr lang="fr-FR" dirty="0"/>
              <a:t>: </a:t>
            </a:r>
          </a:p>
          <a:p>
            <a:endParaRPr lang="fr-FR" dirty="0">
              <a:solidFill>
                <a:srgbClr val="212121"/>
              </a:solidFill>
            </a:endParaRPr>
          </a:p>
          <a:p>
            <a:r>
              <a:rPr lang="fr-FR" dirty="0">
                <a:solidFill>
                  <a:srgbClr val="212121"/>
                </a:solidFill>
              </a:rPr>
              <a:t>E</a:t>
            </a:r>
            <a:r>
              <a:rPr lang="fr-FR" b="0" i="0" u="none" strike="noStrike" dirty="0">
                <a:solidFill>
                  <a:srgbClr val="212121"/>
                </a:solidFill>
                <a:effectLst/>
              </a:rPr>
              <a:t>tude rétrospective effectuée à Taïwan sur 2090 patients n’ayant pas montré d’association entre la survenue des altérations neurodéveloppementales et l’utilisation de BVZ pour le traitement de la ROP</a:t>
            </a:r>
            <a:r>
              <a:rPr lang="fr-FR" dirty="0">
                <a:solidFill>
                  <a:srgbClr val="212121"/>
                </a:solidFill>
              </a:rPr>
              <a:t> (</a:t>
            </a:r>
            <a:r>
              <a:rPr lang="fr-FR" b="0" i="0" u="none" strike="noStrike" dirty="0">
                <a:solidFill>
                  <a:srgbClr val="212121"/>
                </a:solidFill>
                <a:effectLst/>
              </a:rPr>
              <a:t>PMID: 36343698)</a:t>
            </a:r>
          </a:p>
          <a:p>
            <a:endParaRPr lang="fr-FR" dirty="0"/>
          </a:p>
          <a:p>
            <a:r>
              <a:rPr lang="fr-FR" dirty="0"/>
              <a:t>Une Méta-analyse publiée cette année a mis en évidence que le traitement par BVZ augmente le risque d’altération neurodéveloppemental sévère et de paralysie cérébrale (</a:t>
            </a:r>
            <a:r>
              <a:rPr lang="fr-FR" b="0" i="0" u="none" strike="noStrike" dirty="0">
                <a:solidFill>
                  <a:srgbClr val="212121"/>
                </a:solidFill>
                <a:effectLst/>
              </a:rPr>
              <a:t>PMID: 37487481)</a:t>
            </a:r>
          </a:p>
          <a:p>
            <a:r>
              <a:rPr lang="fr-FR" dirty="0"/>
              <a:t> </a:t>
            </a:r>
          </a:p>
          <a:p>
            <a:r>
              <a:rPr lang="fr-FR" dirty="0"/>
              <a:t>Plus d’études sont nécessaires afin d’établir ou écarter cette association</a:t>
            </a:r>
          </a:p>
        </p:txBody>
      </p:sp>
    </p:spTree>
    <p:extLst>
      <p:ext uri="{BB962C8B-B14F-4D97-AF65-F5344CB8AC3E}">
        <p14:creationId xmlns:p14="http://schemas.microsoft.com/office/powerpoint/2010/main" val="1736365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5252484" y="0"/>
            <a:ext cx="3891516" cy="593048"/>
          </a:xfrm>
          <a:prstGeom prst="rect">
            <a:avLst/>
          </a:prstGeom>
        </p:spPr>
      </p:pic>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r="42558" b="85032"/>
          <a:stretch/>
        </p:blipFill>
        <p:spPr>
          <a:xfrm>
            <a:off x="0" y="0"/>
            <a:ext cx="5252484" cy="593048"/>
          </a:xfrm>
          <a:prstGeom prst="rect">
            <a:avLst/>
          </a:prstGeom>
        </p:spPr>
      </p:pic>
      <p:sp>
        <p:nvSpPr>
          <p:cNvPr id="6" name="ZoneTexte 5"/>
          <p:cNvSpPr txBox="1"/>
          <p:nvPr/>
        </p:nvSpPr>
        <p:spPr>
          <a:xfrm>
            <a:off x="5598236" y="129766"/>
            <a:ext cx="3213830" cy="584775"/>
          </a:xfrm>
          <a:prstGeom prst="rect">
            <a:avLst/>
          </a:prstGeom>
          <a:noFill/>
          <a:ln>
            <a:noFill/>
          </a:ln>
        </p:spPr>
        <p:txBody>
          <a:bodyPr wrap="none" rtlCol="0">
            <a:spAutoFit/>
          </a:bodyPr>
          <a:lstStyle/>
          <a:p>
            <a:pPr algn="r"/>
            <a:r>
              <a:rPr lang="en-US" sz="1600" b="1" dirty="0">
                <a:solidFill>
                  <a:schemeClr val="accent1"/>
                </a:solidFill>
                <a:latin typeface="Franklin Gothic Medium" panose="020B0603020102020204" pitchFamily="34" charset="0"/>
              </a:rPr>
              <a:t>Session 4. </a:t>
            </a:r>
            <a:r>
              <a:rPr lang="fr-FR" sz="1600" b="1" dirty="0" err="1">
                <a:solidFill>
                  <a:schemeClr val="accent1"/>
                </a:solidFill>
                <a:highlight>
                  <a:srgbClr val="FFFFFF"/>
                </a:highlight>
              </a:rPr>
              <a:t>Pediatric</a:t>
            </a:r>
            <a:r>
              <a:rPr lang="fr-FR" sz="1600" b="1" dirty="0">
                <a:solidFill>
                  <a:schemeClr val="accent1"/>
                </a:solidFill>
                <a:highlight>
                  <a:srgbClr val="FFFFFF"/>
                </a:highlight>
              </a:rPr>
              <a:t> </a:t>
            </a:r>
            <a:r>
              <a:rPr lang="fr-FR" sz="1600" b="1" dirty="0" err="1">
                <a:solidFill>
                  <a:schemeClr val="accent1"/>
                </a:solidFill>
                <a:highlight>
                  <a:srgbClr val="FFFFFF"/>
                </a:highlight>
              </a:rPr>
              <a:t>Retina</a:t>
            </a:r>
            <a:r>
              <a:rPr lang="fr-FR" sz="1600" b="1" dirty="0">
                <a:solidFill>
                  <a:schemeClr val="accent1"/>
                </a:solidFill>
                <a:highlight>
                  <a:srgbClr val="FFFFFF"/>
                </a:highlight>
              </a:rPr>
              <a:t> </a:t>
            </a:r>
            <a:r>
              <a:rPr lang="fr-FR" sz="1600" b="1" dirty="0" err="1">
                <a:solidFill>
                  <a:schemeClr val="accent1"/>
                </a:solidFill>
                <a:highlight>
                  <a:srgbClr val="FFFFFF"/>
                </a:highlight>
              </a:rPr>
              <a:t>Surgery</a:t>
            </a:r>
            <a:br>
              <a:rPr lang="fr-FR" sz="1600" b="1" dirty="0">
                <a:solidFill>
                  <a:schemeClr val="accent1"/>
                </a:solidFill>
                <a:highlight>
                  <a:srgbClr val="FFFFFF"/>
                </a:highlight>
              </a:rPr>
            </a:br>
            <a:endParaRPr lang="en-US" sz="1600" b="1" dirty="0">
              <a:solidFill>
                <a:schemeClr val="accent1"/>
              </a:solidFill>
              <a:latin typeface="Franklin Gothic Medium" panose="020B0603020102020204" pitchFamily="34" charset="0"/>
            </a:endParaRPr>
          </a:p>
        </p:txBody>
      </p:sp>
      <p:pic>
        <p:nvPicPr>
          <p:cNvPr id="11" name="Image 10"/>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0" y="4803998"/>
            <a:ext cx="9144000" cy="360040"/>
          </a:xfrm>
          <a:prstGeom prst="rect">
            <a:avLst/>
          </a:prstGeom>
        </p:spPr>
      </p:pic>
      <p:sp>
        <p:nvSpPr>
          <p:cNvPr id="3" name="Rectangle 2"/>
          <p:cNvSpPr/>
          <p:nvPr/>
        </p:nvSpPr>
        <p:spPr>
          <a:xfrm>
            <a:off x="2187920" y="593048"/>
            <a:ext cx="6669107" cy="4244704"/>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16"/>
          <p:cNvCxnSpPr/>
          <p:nvPr/>
        </p:nvCxnSpPr>
        <p:spPr>
          <a:xfrm>
            <a:off x="-29834" y="-625675"/>
            <a:ext cx="0" cy="1440160"/>
          </a:xfrm>
          <a:prstGeom prst="line">
            <a:avLst/>
          </a:prstGeom>
        </p:spPr>
        <p:style>
          <a:lnRef idx="1">
            <a:schemeClr val="accent1"/>
          </a:lnRef>
          <a:fillRef idx="0">
            <a:schemeClr val="accent1"/>
          </a:fillRef>
          <a:effectRef idx="0">
            <a:schemeClr val="accent1"/>
          </a:effectRef>
          <a:fontRef idx="minor">
            <a:schemeClr val="tx1"/>
          </a:fontRef>
        </p:style>
      </p:cxnSp>
      <p:sp>
        <p:nvSpPr>
          <p:cNvPr id="8" name="Sous-titre 7">
            <a:extLst>
              <a:ext uri="{FF2B5EF4-FFF2-40B4-BE49-F238E27FC236}">
                <a16:creationId xmlns:a16="http://schemas.microsoft.com/office/drawing/2014/main" id="{9FB535F5-90EB-E292-839A-756C22AFDC0A}"/>
              </a:ext>
            </a:extLst>
          </p:cNvPr>
          <p:cNvSpPr>
            <a:spLocks noGrp="1"/>
          </p:cNvSpPr>
          <p:nvPr>
            <p:ph type="subTitle" idx="1"/>
          </p:nvPr>
        </p:nvSpPr>
        <p:spPr>
          <a:xfrm>
            <a:off x="2232308" y="683506"/>
            <a:ext cx="6400800" cy="4288137"/>
          </a:xfrm>
        </p:spPr>
        <p:txBody>
          <a:bodyPr>
            <a:noAutofit/>
          </a:bodyPr>
          <a:lstStyle/>
          <a:p>
            <a:pPr marL="285750" indent="-285750" algn="l">
              <a:buFont typeface="Arial" panose="020B0604020202020204" pitchFamily="34" charset="0"/>
              <a:buChar char="•"/>
            </a:pPr>
            <a:r>
              <a:rPr lang="fr-FR" sz="1800" dirty="0">
                <a:solidFill>
                  <a:schemeClr val="tx1"/>
                </a:solidFill>
                <a:highlight>
                  <a:srgbClr val="FFFFFF"/>
                </a:highlight>
              </a:rPr>
              <a:t>Familial </a:t>
            </a:r>
            <a:r>
              <a:rPr lang="fr-FR" sz="1800" dirty="0" err="1">
                <a:solidFill>
                  <a:schemeClr val="tx1"/>
                </a:solidFill>
                <a:highlight>
                  <a:srgbClr val="FFFFFF"/>
                </a:highlight>
              </a:rPr>
              <a:t>exudative</a:t>
            </a:r>
            <a:r>
              <a:rPr lang="fr-FR" sz="1800" dirty="0">
                <a:solidFill>
                  <a:schemeClr val="tx1"/>
                </a:solidFill>
                <a:highlight>
                  <a:srgbClr val="FFFFFF"/>
                </a:highlight>
              </a:rPr>
              <a:t> </a:t>
            </a:r>
            <a:r>
              <a:rPr lang="fr-FR" sz="1800" dirty="0" err="1">
                <a:solidFill>
                  <a:schemeClr val="tx1"/>
                </a:solidFill>
                <a:highlight>
                  <a:srgbClr val="FFFFFF"/>
                </a:highlight>
              </a:rPr>
              <a:t>vitreoretinopathy</a:t>
            </a:r>
            <a:br>
              <a:rPr lang="fr-FR" sz="1800" dirty="0">
                <a:solidFill>
                  <a:schemeClr val="tx1"/>
                </a:solidFill>
                <a:highlight>
                  <a:srgbClr val="FFFFFF"/>
                </a:highlight>
              </a:rPr>
            </a:br>
            <a:r>
              <a:rPr lang="fr-FR" sz="1800" dirty="0" err="1">
                <a:solidFill>
                  <a:schemeClr val="accent1"/>
                </a:solidFill>
                <a:highlight>
                  <a:srgbClr val="FFFFFF"/>
                </a:highlight>
              </a:rPr>
              <a:t>Hiroyuki</a:t>
            </a:r>
            <a:r>
              <a:rPr lang="fr-FR" sz="1800" dirty="0">
                <a:solidFill>
                  <a:schemeClr val="accent1"/>
                </a:solidFill>
                <a:highlight>
                  <a:srgbClr val="FFFFFF"/>
                </a:highlight>
              </a:rPr>
              <a:t> Kondo</a:t>
            </a:r>
          </a:p>
          <a:p>
            <a:pPr marL="285750" indent="-285750" algn="l">
              <a:buFont typeface="Arial" panose="020B0604020202020204" pitchFamily="34" charset="0"/>
              <a:buChar char="•"/>
            </a:pPr>
            <a:r>
              <a:rPr lang="fr-FR" sz="1800" dirty="0">
                <a:solidFill>
                  <a:schemeClr val="tx1"/>
                </a:solidFill>
                <a:highlight>
                  <a:srgbClr val="FFFFFF"/>
                </a:highlight>
              </a:rPr>
              <a:t>Persistent </a:t>
            </a:r>
            <a:r>
              <a:rPr lang="fr-FR" sz="1800" dirty="0" err="1">
                <a:solidFill>
                  <a:schemeClr val="tx1"/>
                </a:solidFill>
                <a:highlight>
                  <a:srgbClr val="FFFFFF"/>
                </a:highlight>
              </a:rPr>
              <a:t>fetal</a:t>
            </a:r>
            <a:r>
              <a:rPr lang="fr-FR" sz="1800" dirty="0">
                <a:solidFill>
                  <a:schemeClr val="tx1"/>
                </a:solidFill>
                <a:highlight>
                  <a:srgbClr val="FFFFFF"/>
                </a:highlight>
              </a:rPr>
              <a:t> </a:t>
            </a:r>
            <a:r>
              <a:rPr lang="fr-FR" sz="1800" dirty="0" err="1">
                <a:solidFill>
                  <a:schemeClr val="tx1"/>
                </a:solidFill>
                <a:highlight>
                  <a:srgbClr val="FFFFFF"/>
                </a:highlight>
              </a:rPr>
              <a:t>vasculature</a:t>
            </a:r>
            <a:br>
              <a:rPr lang="fr-FR" sz="1800" dirty="0">
                <a:solidFill>
                  <a:schemeClr val="tx1"/>
                </a:solidFill>
                <a:highlight>
                  <a:srgbClr val="FFFFFF"/>
                </a:highlight>
              </a:rPr>
            </a:br>
            <a:r>
              <a:rPr lang="fr-FR" sz="1800" dirty="0" err="1">
                <a:solidFill>
                  <a:schemeClr val="accent1"/>
                </a:solidFill>
                <a:highlight>
                  <a:srgbClr val="FFFFFF"/>
                </a:highlight>
              </a:rPr>
              <a:t>Atchara</a:t>
            </a:r>
            <a:r>
              <a:rPr lang="fr-FR" sz="1800" dirty="0">
                <a:solidFill>
                  <a:schemeClr val="accent1"/>
                </a:solidFill>
                <a:highlight>
                  <a:srgbClr val="FFFFFF"/>
                </a:highlight>
              </a:rPr>
              <a:t> </a:t>
            </a:r>
            <a:r>
              <a:rPr lang="fr-FR" sz="1800" dirty="0" err="1">
                <a:solidFill>
                  <a:schemeClr val="accent1"/>
                </a:solidFill>
                <a:highlight>
                  <a:srgbClr val="FFFFFF"/>
                </a:highlight>
              </a:rPr>
              <a:t>Amphonphruet</a:t>
            </a:r>
            <a:endParaRPr lang="fr-FR" sz="1800" dirty="0">
              <a:solidFill>
                <a:schemeClr val="accent1"/>
              </a:solidFill>
              <a:highlight>
                <a:srgbClr val="FFFFFF"/>
              </a:highlight>
            </a:endParaRPr>
          </a:p>
          <a:p>
            <a:pPr marL="285750" indent="-285750" algn="l">
              <a:buFont typeface="Arial" panose="020B0604020202020204" pitchFamily="34" charset="0"/>
              <a:buChar char="•"/>
            </a:pPr>
            <a:r>
              <a:rPr lang="fr-FR" sz="1800" dirty="0" err="1">
                <a:solidFill>
                  <a:schemeClr val="tx1"/>
                </a:solidFill>
                <a:highlight>
                  <a:srgbClr val="FFFFFF"/>
                </a:highlight>
              </a:rPr>
              <a:t>Vitreoretinal</a:t>
            </a:r>
            <a:r>
              <a:rPr lang="fr-FR" sz="1800" dirty="0">
                <a:solidFill>
                  <a:schemeClr val="tx1"/>
                </a:solidFill>
                <a:highlight>
                  <a:srgbClr val="FFFFFF"/>
                </a:highlight>
              </a:rPr>
              <a:t> Management in Non </a:t>
            </a:r>
            <a:r>
              <a:rPr lang="fr-FR" sz="1800" dirty="0" err="1">
                <a:solidFill>
                  <a:schemeClr val="tx1"/>
                </a:solidFill>
                <a:highlight>
                  <a:srgbClr val="FFFFFF"/>
                </a:highlight>
              </a:rPr>
              <a:t>Accidental</a:t>
            </a:r>
            <a:r>
              <a:rPr lang="fr-FR" sz="1800" dirty="0">
                <a:solidFill>
                  <a:schemeClr val="tx1"/>
                </a:solidFill>
                <a:highlight>
                  <a:srgbClr val="FFFFFF"/>
                </a:highlight>
              </a:rPr>
              <a:t> Trauma NAT</a:t>
            </a:r>
            <a:br>
              <a:rPr lang="fr-FR" sz="1800" dirty="0">
                <a:solidFill>
                  <a:schemeClr val="tx1"/>
                </a:solidFill>
                <a:highlight>
                  <a:srgbClr val="FFFFFF"/>
                </a:highlight>
              </a:rPr>
            </a:br>
            <a:r>
              <a:rPr lang="fr-FR" sz="1800" dirty="0" err="1">
                <a:solidFill>
                  <a:schemeClr val="accent1"/>
                </a:solidFill>
                <a:highlight>
                  <a:srgbClr val="FFFFFF"/>
                </a:highlight>
              </a:rPr>
              <a:t>Armie</a:t>
            </a:r>
            <a:r>
              <a:rPr lang="fr-FR" sz="1800" dirty="0">
                <a:solidFill>
                  <a:schemeClr val="accent1"/>
                </a:solidFill>
                <a:highlight>
                  <a:srgbClr val="FFFFFF"/>
                </a:highlight>
              </a:rPr>
              <a:t> Harper</a:t>
            </a:r>
          </a:p>
          <a:p>
            <a:pPr marL="285750" indent="-285750" algn="l">
              <a:buFont typeface="Arial" panose="020B0604020202020204" pitchFamily="34" charset="0"/>
              <a:buChar char="•"/>
            </a:pPr>
            <a:r>
              <a:rPr lang="fr-FR" sz="1800" dirty="0">
                <a:solidFill>
                  <a:schemeClr val="tx1"/>
                </a:solidFill>
                <a:highlight>
                  <a:srgbClr val="FFFFFF"/>
                </a:highlight>
              </a:rPr>
              <a:t>Management of </a:t>
            </a:r>
            <a:r>
              <a:rPr lang="fr-FR" sz="1800" dirty="0" err="1">
                <a:solidFill>
                  <a:schemeClr val="tx1"/>
                </a:solidFill>
                <a:highlight>
                  <a:srgbClr val="FFFFFF"/>
                </a:highlight>
              </a:rPr>
              <a:t>foveal</a:t>
            </a:r>
            <a:r>
              <a:rPr lang="fr-FR" sz="1800" dirty="0">
                <a:solidFill>
                  <a:schemeClr val="tx1"/>
                </a:solidFill>
                <a:highlight>
                  <a:srgbClr val="FFFFFF"/>
                </a:highlight>
              </a:rPr>
              <a:t> </a:t>
            </a:r>
            <a:r>
              <a:rPr lang="fr-FR" sz="1800" dirty="0" err="1">
                <a:solidFill>
                  <a:schemeClr val="tx1"/>
                </a:solidFill>
                <a:highlight>
                  <a:srgbClr val="FFFFFF"/>
                </a:highlight>
              </a:rPr>
              <a:t>sub</a:t>
            </a:r>
            <a:r>
              <a:rPr lang="fr-FR" sz="1800" dirty="0">
                <a:solidFill>
                  <a:schemeClr val="tx1"/>
                </a:solidFill>
                <a:highlight>
                  <a:srgbClr val="FFFFFF"/>
                </a:highlight>
              </a:rPr>
              <a:t> ILM </a:t>
            </a:r>
            <a:r>
              <a:rPr lang="fr-FR" sz="1800" dirty="0" err="1">
                <a:solidFill>
                  <a:schemeClr val="tx1"/>
                </a:solidFill>
                <a:highlight>
                  <a:srgbClr val="FFFFFF"/>
                </a:highlight>
              </a:rPr>
              <a:t>hemorrhages</a:t>
            </a:r>
            <a:r>
              <a:rPr lang="fr-FR" sz="1800" dirty="0">
                <a:solidFill>
                  <a:schemeClr val="tx1"/>
                </a:solidFill>
                <a:highlight>
                  <a:srgbClr val="FFFFFF"/>
                </a:highlight>
              </a:rPr>
              <a:t> in </a:t>
            </a:r>
            <a:r>
              <a:rPr lang="fr-FR" sz="1800" dirty="0" err="1">
                <a:solidFill>
                  <a:schemeClr val="tx1"/>
                </a:solidFill>
                <a:highlight>
                  <a:srgbClr val="FFFFFF"/>
                </a:highlight>
              </a:rPr>
              <a:t>shaken</a:t>
            </a:r>
            <a:r>
              <a:rPr lang="fr-FR" sz="1800" dirty="0">
                <a:solidFill>
                  <a:schemeClr val="tx1"/>
                </a:solidFill>
                <a:highlight>
                  <a:srgbClr val="FFFFFF"/>
                </a:highlight>
              </a:rPr>
              <a:t> babies</a:t>
            </a:r>
            <a:br>
              <a:rPr lang="fr-FR" sz="1800" dirty="0">
                <a:solidFill>
                  <a:schemeClr val="tx1"/>
                </a:solidFill>
                <a:highlight>
                  <a:srgbClr val="FFFFFF"/>
                </a:highlight>
              </a:rPr>
            </a:br>
            <a:r>
              <a:rPr lang="fr-FR" sz="1800" dirty="0">
                <a:solidFill>
                  <a:schemeClr val="accent1"/>
                </a:solidFill>
                <a:highlight>
                  <a:srgbClr val="FFFFFF"/>
                </a:highlight>
              </a:rPr>
              <a:t>Fanny </a:t>
            </a:r>
            <a:r>
              <a:rPr lang="fr-FR" sz="1800" dirty="0" err="1">
                <a:solidFill>
                  <a:schemeClr val="accent1"/>
                </a:solidFill>
                <a:highlight>
                  <a:srgbClr val="FFFFFF"/>
                </a:highlight>
              </a:rPr>
              <a:t>Nerinckx</a:t>
            </a:r>
            <a:endParaRPr lang="fr-FR" sz="1800" dirty="0">
              <a:solidFill>
                <a:schemeClr val="accent1"/>
              </a:solidFill>
              <a:highlight>
                <a:srgbClr val="FFFFFF"/>
              </a:highlight>
            </a:endParaRPr>
          </a:p>
          <a:p>
            <a:pPr marL="285750" indent="-285750" algn="l">
              <a:buFont typeface="Arial" panose="020B0604020202020204" pitchFamily="34" charset="0"/>
              <a:buChar char="•"/>
            </a:pPr>
            <a:r>
              <a:rPr lang="fr-FR" sz="1800" dirty="0" err="1">
                <a:solidFill>
                  <a:schemeClr val="tx1"/>
                </a:solidFill>
                <a:highlight>
                  <a:srgbClr val="FFFFFF"/>
                </a:highlight>
              </a:rPr>
              <a:t>Retinal</a:t>
            </a:r>
            <a:r>
              <a:rPr lang="fr-FR" sz="1800" dirty="0">
                <a:solidFill>
                  <a:schemeClr val="tx1"/>
                </a:solidFill>
                <a:highlight>
                  <a:srgbClr val="FFFFFF"/>
                </a:highlight>
              </a:rPr>
              <a:t> </a:t>
            </a:r>
            <a:r>
              <a:rPr lang="fr-FR" sz="1800" dirty="0" err="1">
                <a:solidFill>
                  <a:schemeClr val="tx1"/>
                </a:solidFill>
                <a:highlight>
                  <a:srgbClr val="FFFFFF"/>
                </a:highlight>
              </a:rPr>
              <a:t>detachment</a:t>
            </a:r>
            <a:r>
              <a:rPr lang="fr-FR" sz="1800" dirty="0">
                <a:solidFill>
                  <a:schemeClr val="tx1"/>
                </a:solidFill>
                <a:highlight>
                  <a:srgbClr val="FFFFFF"/>
                </a:highlight>
              </a:rPr>
              <a:t> in kids</a:t>
            </a:r>
            <a:br>
              <a:rPr lang="fr-FR" sz="1800" dirty="0">
                <a:solidFill>
                  <a:schemeClr val="tx1"/>
                </a:solidFill>
                <a:highlight>
                  <a:srgbClr val="FFFFFF"/>
                </a:highlight>
              </a:rPr>
            </a:br>
            <a:r>
              <a:rPr lang="fr-FR" sz="1800" dirty="0" err="1">
                <a:solidFill>
                  <a:schemeClr val="accent1"/>
                </a:solidFill>
                <a:highlight>
                  <a:srgbClr val="FFFFFF"/>
                </a:highlight>
              </a:rPr>
              <a:t>Shunji</a:t>
            </a:r>
            <a:r>
              <a:rPr lang="fr-FR" sz="1800" dirty="0">
                <a:solidFill>
                  <a:schemeClr val="accent1"/>
                </a:solidFill>
                <a:highlight>
                  <a:srgbClr val="FFFFFF"/>
                </a:highlight>
              </a:rPr>
              <a:t> </a:t>
            </a:r>
            <a:r>
              <a:rPr lang="fr-FR" sz="1800" dirty="0" err="1">
                <a:solidFill>
                  <a:schemeClr val="accent1"/>
                </a:solidFill>
                <a:highlight>
                  <a:srgbClr val="FFFFFF"/>
                </a:highlight>
              </a:rPr>
              <a:t>Kusaka</a:t>
            </a:r>
            <a:endParaRPr lang="fr-FR" sz="1800" dirty="0">
              <a:solidFill>
                <a:schemeClr val="accent1"/>
              </a:solidFill>
              <a:highlight>
                <a:srgbClr val="FFFFFF"/>
              </a:highlight>
            </a:endParaRPr>
          </a:p>
          <a:p>
            <a:pPr marL="285750" indent="-285750" algn="l">
              <a:buFont typeface="Arial" panose="020B0604020202020204" pitchFamily="34" charset="0"/>
              <a:buChar char="•"/>
            </a:pPr>
            <a:r>
              <a:rPr lang="fr-FR" sz="1800" dirty="0" err="1">
                <a:solidFill>
                  <a:schemeClr val="tx1"/>
                </a:solidFill>
                <a:highlight>
                  <a:srgbClr val="FFFFFF"/>
                </a:highlight>
              </a:rPr>
              <a:t>Stickler</a:t>
            </a:r>
            <a:r>
              <a:rPr lang="fr-FR" sz="1800" dirty="0">
                <a:solidFill>
                  <a:schemeClr val="tx1"/>
                </a:solidFill>
                <a:highlight>
                  <a:srgbClr val="FFFFFF"/>
                </a:highlight>
              </a:rPr>
              <a:t> syndrome</a:t>
            </a:r>
            <a:br>
              <a:rPr lang="fr-FR" sz="1800" dirty="0">
                <a:solidFill>
                  <a:schemeClr val="tx1"/>
                </a:solidFill>
                <a:highlight>
                  <a:srgbClr val="FFFFFF"/>
                </a:highlight>
              </a:rPr>
            </a:br>
            <a:r>
              <a:rPr lang="fr-FR" sz="1800" dirty="0">
                <a:solidFill>
                  <a:schemeClr val="accent1"/>
                </a:solidFill>
                <a:highlight>
                  <a:srgbClr val="FFFFFF"/>
                </a:highlight>
              </a:rPr>
              <a:t>Polly </a:t>
            </a:r>
            <a:r>
              <a:rPr lang="fr-FR" sz="1800" dirty="0" err="1">
                <a:solidFill>
                  <a:schemeClr val="accent1"/>
                </a:solidFill>
                <a:highlight>
                  <a:srgbClr val="FFFFFF"/>
                </a:highlight>
              </a:rPr>
              <a:t>Quiram</a:t>
            </a:r>
            <a:endParaRPr lang="fr-FR" sz="1800" dirty="0">
              <a:solidFill>
                <a:schemeClr val="accent1"/>
              </a:solidFill>
              <a:highlight>
                <a:srgbClr val="FFFFFF"/>
              </a:highlight>
            </a:endParaRPr>
          </a:p>
          <a:p>
            <a:pPr algn="l"/>
            <a:endParaRPr lang="fr-FR" sz="1800" dirty="0">
              <a:solidFill>
                <a:schemeClr val="tx1"/>
              </a:solidFill>
              <a:highlight>
                <a:srgbClr val="FFFFFF"/>
              </a:highlight>
            </a:endParaRPr>
          </a:p>
        </p:txBody>
      </p:sp>
      <p:pic>
        <p:nvPicPr>
          <p:cNvPr id="2" name="Image 1" descr="Une image contenant personne, intérieur&#10;&#10;Description générée automatiquement">
            <a:extLst>
              <a:ext uri="{FF2B5EF4-FFF2-40B4-BE49-F238E27FC236}">
                <a16:creationId xmlns:a16="http://schemas.microsoft.com/office/drawing/2014/main" id="{285EDE4D-4D75-8CCC-E303-DAF131548EE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516417"/>
            <a:ext cx="1224136" cy="2026411"/>
          </a:xfrm>
          <a:prstGeom prst="rect">
            <a:avLst/>
          </a:prstGeom>
        </p:spPr>
      </p:pic>
      <p:sp>
        <p:nvSpPr>
          <p:cNvPr id="12" name="Rectangle 11">
            <a:extLst>
              <a:ext uri="{FF2B5EF4-FFF2-40B4-BE49-F238E27FC236}">
                <a16:creationId xmlns:a16="http://schemas.microsoft.com/office/drawing/2014/main" id="{AB53E1FC-B2EF-8D61-125E-E019E5058D69}"/>
              </a:ext>
            </a:extLst>
          </p:cNvPr>
          <p:cNvSpPr/>
          <p:nvPr/>
        </p:nvSpPr>
        <p:spPr>
          <a:xfrm>
            <a:off x="279140" y="3828671"/>
            <a:ext cx="1512168" cy="461665"/>
          </a:xfrm>
          <a:prstGeom prst="rect">
            <a:avLst/>
          </a:prstGeom>
        </p:spPr>
        <p:txBody>
          <a:bodyPr wrap="square">
            <a:spAutoFit/>
          </a:bodyPr>
          <a:lstStyle/>
          <a:p>
            <a:pPr algn="ctr"/>
            <a:r>
              <a:rPr lang="fr-FR" sz="1200" b="1" err="1">
                <a:solidFill>
                  <a:srgbClr val="0070C0"/>
                </a:solidFill>
              </a:rPr>
              <a:t>Alejandra</a:t>
            </a:r>
            <a:r>
              <a:rPr lang="fr-FR" sz="1200" b="1">
                <a:solidFill>
                  <a:srgbClr val="0070C0"/>
                </a:solidFill>
              </a:rPr>
              <a:t> </a:t>
            </a:r>
            <a:r>
              <a:rPr lang="fr-FR" sz="1200" b="1" err="1">
                <a:solidFill>
                  <a:srgbClr val="0070C0"/>
                </a:solidFill>
              </a:rPr>
              <a:t>Daruich</a:t>
            </a:r>
            <a:r>
              <a:rPr lang="fr-FR" sz="1200" b="1">
                <a:solidFill>
                  <a:srgbClr val="0070C0"/>
                </a:solidFill>
              </a:rPr>
              <a:t> Paris</a:t>
            </a:r>
          </a:p>
        </p:txBody>
      </p:sp>
      <p:pic>
        <p:nvPicPr>
          <p:cNvPr id="13" name="Picture 2" descr="Advances in Pediatric Retina 2023 cover image">
            <a:extLst>
              <a:ext uri="{FF2B5EF4-FFF2-40B4-BE49-F238E27FC236}">
                <a16:creationId xmlns:a16="http://schemas.microsoft.com/office/drawing/2014/main" id="{BDCD6795-5CFE-391D-56CD-8112D47D3C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9245" y="848432"/>
            <a:ext cx="1425519" cy="712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723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5252484" y="0"/>
            <a:ext cx="3891516" cy="593048"/>
          </a:xfrm>
          <a:prstGeom prst="rect">
            <a:avLst/>
          </a:prstGeom>
        </p:spPr>
      </p:pic>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r="42558" b="85032"/>
          <a:stretch/>
        </p:blipFill>
        <p:spPr>
          <a:xfrm>
            <a:off x="0" y="0"/>
            <a:ext cx="5252484" cy="593048"/>
          </a:xfrm>
          <a:prstGeom prst="rect">
            <a:avLst/>
          </a:prstGeom>
        </p:spPr>
      </p:pic>
      <p:sp>
        <p:nvSpPr>
          <p:cNvPr id="15" name="Espace réservé du contenu 2"/>
          <p:cNvSpPr txBox="1">
            <a:spLocks/>
          </p:cNvSpPr>
          <p:nvPr/>
        </p:nvSpPr>
        <p:spPr>
          <a:xfrm>
            <a:off x="239909" y="1183604"/>
            <a:ext cx="5629814" cy="35283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sz="1400">
              <a:solidFill>
                <a:schemeClr val="tx1"/>
              </a:solidFill>
            </a:endParaRPr>
          </a:p>
        </p:txBody>
      </p:sp>
      <p:sp>
        <p:nvSpPr>
          <p:cNvPr id="11" name="Rectangle 10"/>
          <p:cNvSpPr/>
          <p:nvPr/>
        </p:nvSpPr>
        <p:spPr>
          <a:xfrm>
            <a:off x="179512" y="1131590"/>
            <a:ext cx="8772776" cy="36004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0" y="4803998"/>
            <a:ext cx="9144000" cy="360040"/>
          </a:xfrm>
          <a:prstGeom prst="rect">
            <a:avLst/>
          </a:prstGeom>
        </p:spPr>
      </p:pic>
      <p:sp>
        <p:nvSpPr>
          <p:cNvPr id="17" name="Espace réservé du texte 9">
            <a:extLst>
              <a:ext uri="{FF2B5EF4-FFF2-40B4-BE49-F238E27FC236}">
                <a16:creationId xmlns:a16="http://schemas.microsoft.com/office/drawing/2014/main" id="{B1DD6396-A72F-B945-ADA4-0071B20D8ADC}"/>
              </a:ext>
            </a:extLst>
          </p:cNvPr>
          <p:cNvSpPr>
            <a:spLocks noGrp="1"/>
          </p:cNvSpPr>
          <p:nvPr>
            <p:ph type="subTitle" idx="1"/>
          </p:nvPr>
        </p:nvSpPr>
        <p:spPr>
          <a:xfrm>
            <a:off x="7236296" y="4828762"/>
            <a:ext cx="1795717" cy="427278"/>
          </a:xfrm>
        </p:spPr>
        <p:txBody>
          <a:bodyPr>
            <a:noAutofit/>
          </a:bodyPr>
          <a:lstStyle/>
          <a:p>
            <a:pPr algn="l"/>
            <a:r>
              <a:rPr lang="fr-FR" sz="1050">
                <a:solidFill>
                  <a:schemeClr val="tx1"/>
                </a:solidFill>
              </a:rPr>
              <a:t>D’après </a:t>
            </a:r>
            <a:r>
              <a:rPr lang="fr-FR" sz="1050" b="1" err="1">
                <a:solidFill>
                  <a:schemeClr val="tx1"/>
                </a:solidFill>
              </a:rPr>
              <a:t>Alejandra</a:t>
            </a:r>
            <a:r>
              <a:rPr lang="fr-FR" sz="1050" b="1">
                <a:solidFill>
                  <a:schemeClr val="tx1"/>
                </a:solidFill>
              </a:rPr>
              <a:t> </a:t>
            </a:r>
            <a:r>
              <a:rPr lang="fr-FR" sz="1050" b="1" err="1">
                <a:solidFill>
                  <a:schemeClr val="tx1"/>
                </a:solidFill>
              </a:rPr>
              <a:t>Daruich</a:t>
            </a:r>
            <a:endParaRPr lang="fr-FR" sz="1050" b="1">
              <a:solidFill>
                <a:schemeClr val="tx1"/>
              </a:solidFill>
            </a:endParaRPr>
          </a:p>
        </p:txBody>
      </p:sp>
      <p:sp>
        <p:nvSpPr>
          <p:cNvPr id="6" name="ZoneTexte 5">
            <a:extLst>
              <a:ext uri="{FF2B5EF4-FFF2-40B4-BE49-F238E27FC236}">
                <a16:creationId xmlns:a16="http://schemas.microsoft.com/office/drawing/2014/main" id="{75C770B0-F88D-B573-B711-1E95DB9A4A0C}"/>
              </a:ext>
            </a:extLst>
          </p:cNvPr>
          <p:cNvSpPr txBox="1"/>
          <p:nvPr/>
        </p:nvSpPr>
        <p:spPr>
          <a:xfrm>
            <a:off x="191712" y="768436"/>
            <a:ext cx="9060808" cy="369332"/>
          </a:xfrm>
          <a:prstGeom prst="rect">
            <a:avLst/>
          </a:prstGeom>
          <a:noFill/>
        </p:spPr>
        <p:txBody>
          <a:bodyPr wrap="square" rtlCol="0">
            <a:spAutoFit/>
          </a:bodyPr>
          <a:lstStyle/>
          <a:p>
            <a:pPr marL="285750" indent="-285750" algn="l">
              <a:buFont typeface="Arial" panose="020B0604020202020204" pitchFamily="34" charset="0"/>
              <a:buChar char="•"/>
            </a:pPr>
            <a:r>
              <a:rPr lang="fr-FR" sz="1800" dirty="0">
                <a:solidFill>
                  <a:schemeClr val="tx1"/>
                </a:solidFill>
                <a:highlight>
                  <a:srgbClr val="FFFFFF"/>
                </a:highlight>
              </a:rPr>
              <a:t>Familial </a:t>
            </a:r>
            <a:r>
              <a:rPr lang="fr-FR" sz="1800" dirty="0" err="1">
                <a:solidFill>
                  <a:schemeClr val="tx1"/>
                </a:solidFill>
                <a:highlight>
                  <a:srgbClr val="FFFFFF"/>
                </a:highlight>
              </a:rPr>
              <a:t>exudative</a:t>
            </a:r>
            <a:r>
              <a:rPr lang="fr-FR" sz="1800" dirty="0">
                <a:solidFill>
                  <a:schemeClr val="tx1"/>
                </a:solidFill>
                <a:highlight>
                  <a:srgbClr val="FFFFFF"/>
                </a:highlight>
              </a:rPr>
              <a:t> </a:t>
            </a:r>
            <a:r>
              <a:rPr lang="fr-FR" sz="1800" dirty="0" err="1">
                <a:solidFill>
                  <a:schemeClr val="tx1"/>
                </a:solidFill>
                <a:highlight>
                  <a:srgbClr val="FFFFFF"/>
                </a:highlight>
              </a:rPr>
              <a:t>vitreoretinopathy</a:t>
            </a:r>
            <a:r>
              <a:rPr lang="fr-FR" sz="1800" dirty="0">
                <a:solidFill>
                  <a:schemeClr val="tx1"/>
                </a:solidFill>
                <a:highlight>
                  <a:srgbClr val="FFFFFF"/>
                </a:highlight>
              </a:rPr>
              <a:t> </a:t>
            </a:r>
            <a:r>
              <a:rPr lang="fr-FR" dirty="0">
                <a:highlight>
                  <a:srgbClr val="FFFFFF"/>
                </a:highlight>
              </a:rPr>
              <a:t>- </a:t>
            </a:r>
            <a:r>
              <a:rPr lang="fr-FR" sz="1800" dirty="0" err="1">
                <a:solidFill>
                  <a:schemeClr val="accent1"/>
                </a:solidFill>
                <a:highlight>
                  <a:srgbClr val="FFFFFF"/>
                </a:highlight>
              </a:rPr>
              <a:t>Hiroyuki</a:t>
            </a:r>
            <a:r>
              <a:rPr lang="fr-FR" sz="1800" dirty="0">
                <a:solidFill>
                  <a:schemeClr val="accent1"/>
                </a:solidFill>
                <a:highlight>
                  <a:srgbClr val="FFFFFF"/>
                </a:highlight>
              </a:rPr>
              <a:t> Kondo</a:t>
            </a:r>
          </a:p>
        </p:txBody>
      </p:sp>
      <p:sp>
        <p:nvSpPr>
          <p:cNvPr id="3" name="ZoneTexte 2">
            <a:extLst>
              <a:ext uri="{FF2B5EF4-FFF2-40B4-BE49-F238E27FC236}">
                <a16:creationId xmlns:a16="http://schemas.microsoft.com/office/drawing/2014/main" id="{D75B36E5-3813-415D-4A7A-7AE79A3A7793}"/>
              </a:ext>
            </a:extLst>
          </p:cNvPr>
          <p:cNvSpPr txBox="1"/>
          <p:nvPr/>
        </p:nvSpPr>
        <p:spPr>
          <a:xfrm>
            <a:off x="107503" y="1183604"/>
            <a:ext cx="6456909" cy="413959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FR" sz="1700" dirty="0"/>
              <a:t>L’étiologie du décollement de rétine chez les enfants avec FEVR est diverse</a:t>
            </a:r>
          </a:p>
          <a:p>
            <a:pPr marL="285750" indent="-285750">
              <a:spcAft>
                <a:spcPts val="600"/>
              </a:spcAft>
              <a:buFont typeface="Arial" panose="020B0604020202020204" pitchFamily="34" charset="0"/>
              <a:buChar char="•"/>
            </a:pPr>
            <a:r>
              <a:rPr lang="fr-FR" sz="1700" dirty="0"/>
              <a:t>Proposition d’ajouter le DR </a:t>
            </a:r>
            <a:r>
              <a:rPr lang="fr-FR" sz="1700" dirty="0" err="1"/>
              <a:t>rhegmatogène</a:t>
            </a:r>
            <a:r>
              <a:rPr lang="fr-FR" sz="1700" dirty="0"/>
              <a:t> dans la classification</a:t>
            </a:r>
          </a:p>
          <a:p>
            <a:pPr marL="285750" indent="-285750">
              <a:spcAft>
                <a:spcPts val="600"/>
              </a:spcAft>
              <a:buFont typeface="Arial" panose="020B0604020202020204" pitchFamily="34" charset="0"/>
              <a:buChar char="•"/>
            </a:pPr>
            <a:r>
              <a:rPr lang="fr-FR" sz="1700" dirty="0"/>
              <a:t>Si DR localisé et prolifération VR minime: Indentation ab </a:t>
            </a:r>
            <a:r>
              <a:rPr lang="fr-FR" sz="1700" dirty="0" err="1"/>
              <a:t>externo</a:t>
            </a:r>
            <a:endParaRPr lang="fr-FR" sz="1700" dirty="0"/>
          </a:p>
          <a:p>
            <a:pPr marL="285750" indent="-285750">
              <a:spcAft>
                <a:spcPts val="600"/>
              </a:spcAft>
              <a:buFont typeface="Arial" panose="020B0604020202020204" pitchFamily="34" charset="0"/>
              <a:buChar char="•"/>
            </a:pPr>
            <a:r>
              <a:rPr lang="fr-FR" sz="1700" dirty="0"/>
              <a:t>L’indication chirurgicale est réservée pour des cas sélectionnés: </a:t>
            </a:r>
          </a:p>
          <a:p>
            <a:pPr lvl="1">
              <a:spcAft>
                <a:spcPts val="600"/>
              </a:spcAft>
            </a:pPr>
            <a:r>
              <a:rPr lang="fr-FR" sz="1700" dirty="0"/>
              <a:t>- DR évolutif</a:t>
            </a:r>
          </a:p>
          <a:p>
            <a:pPr lvl="1">
              <a:spcAft>
                <a:spcPts val="600"/>
              </a:spcAft>
            </a:pPr>
            <a:r>
              <a:rPr lang="fr-FR" sz="1700" dirty="0"/>
              <a:t>- Possibilité de gain d’AV post-opératoire</a:t>
            </a:r>
          </a:p>
          <a:p>
            <a:pPr lvl="1">
              <a:spcAft>
                <a:spcPts val="600"/>
              </a:spcAft>
            </a:pPr>
            <a:r>
              <a:rPr lang="fr-FR" sz="1700" dirty="0"/>
              <a:t>- Eviter la perte totale de la vision</a:t>
            </a:r>
          </a:p>
          <a:p>
            <a:pPr marL="285750" indent="-285750">
              <a:spcAft>
                <a:spcPts val="600"/>
              </a:spcAft>
              <a:buFont typeface="Arial" panose="020B0604020202020204" pitchFamily="34" charset="0"/>
              <a:buChar char="•"/>
            </a:pPr>
            <a:r>
              <a:rPr lang="fr-FR" sz="1700" dirty="0"/>
              <a:t>L’ablation extensive des membranes sous-rétiniennes est satisfaisante après </a:t>
            </a:r>
            <a:r>
              <a:rPr lang="fr-FR" sz="1700" dirty="0" err="1"/>
              <a:t>rétinectomie</a:t>
            </a:r>
            <a:r>
              <a:rPr lang="fr-FR" sz="1700" dirty="0"/>
              <a:t> sur 180° avec PFCL et huile de silicone</a:t>
            </a:r>
          </a:p>
          <a:p>
            <a:endParaRPr lang="en-GB" dirty="0"/>
          </a:p>
          <a:p>
            <a:endParaRPr lang="en-GB" dirty="0"/>
          </a:p>
        </p:txBody>
      </p:sp>
      <p:pic>
        <p:nvPicPr>
          <p:cNvPr id="9" name="Image 8" descr="Une image contenant texte, capture d’écran, multimédia, Système d’exploitation&#10;&#10;Description générée automatiquement">
            <a:extLst>
              <a:ext uri="{FF2B5EF4-FFF2-40B4-BE49-F238E27FC236}">
                <a16:creationId xmlns:a16="http://schemas.microsoft.com/office/drawing/2014/main" id="{80D37A1F-7F93-A92D-F30F-BEE857C244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365" r="2285" b="2000"/>
          <a:stretch/>
        </p:blipFill>
        <p:spPr>
          <a:xfrm>
            <a:off x="6571989" y="1167594"/>
            <a:ext cx="2387875" cy="3528392"/>
          </a:xfrm>
          <a:prstGeom prst="rect">
            <a:avLst/>
          </a:prstGeom>
        </p:spPr>
      </p:pic>
      <p:sp>
        <p:nvSpPr>
          <p:cNvPr id="7" name="ZoneTexte 6">
            <a:extLst>
              <a:ext uri="{FF2B5EF4-FFF2-40B4-BE49-F238E27FC236}">
                <a16:creationId xmlns:a16="http://schemas.microsoft.com/office/drawing/2014/main" id="{645C4F31-ACDA-0094-230A-15BB722FBCB4}"/>
              </a:ext>
            </a:extLst>
          </p:cNvPr>
          <p:cNvSpPr txBox="1"/>
          <p:nvPr/>
        </p:nvSpPr>
        <p:spPr>
          <a:xfrm>
            <a:off x="5598236" y="129766"/>
            <a:ext cx="3213830" cy="584775"/>
          </a:xfrm>
          <a:prstGeom prst="rect">
            <a:avLst/>
          </a:prstGeom>
          <a:noFill/>
          <a:ln>
            <a:noFill/>
          </a:ln>
        </p:spPr>
        <p:txBody>
          <a:bodyPr wrap="none" rtlCol="0">
            <a:spAutoFit/>
          </a:bodyPr>
          <a:lstStyle/>
          <a:p>
            <a:pPr algn="r"/>
            <a:r>
              <a:rPr lang="en-US" sz="1600" b="1" dirty="0">
                <a:solidFill>
                  <a:schemeClr val="accent1"/>
                </a:solidFill>
                <a:latin typeface="Franklin Gothic Medium" panose="020B0603020102020204" pitchFamily="34" charset="0"/>
              </a:rPr>
              <a:t>Session 4. </a:t>
            </a:r>
            <a:r>
              <a:rPr lang="fr-FR" sz="1600" b="1" dirty="0" err="1">
                <a:solidFill>
                  <a:schemeClr val="accent1"/>
                </a:solidFill>
                <a:highlight>
                  <a:srgbClr val="FFFFFF"/>
                </a:highlight>
              </a:rPr>
              <a:t>Pediatric</a:t>
            </a:r>
            <a:r>
              <a:rPr lang="fr-FR" sz="1600" b="1" dirty="0">
                <a:solidFill>
                  <a:schemeClr val="accent1"/>
                </a:solidFill>
                <a:highlight>
                  <a:srgbClr val="FFFFFF"/>
                </a:highlight>
              </a:rPr>
              <a:t> </a:t>
            </a:r>
            <a:r>
              <a:rPr lang="fr-FR" sz="1600" b="1" dirty="0" err="1">
                <a:solidFill>
                  <a:schemeClr val="accent1"/>
                </a:solidFill>
                <a:highlight>
                  <a:srgbClr val="FFFFFF"/>
                </a:highlight>
              </a:rPr>
              <a:t>Retina</a:t>
            </a:r>
            <a:r>
              <a:rPr lang="fr-FR" sz="1600" b="1" dirty="0">
                <a:solidFill>
                  <a:schemeClr val="accent1"/>
                </a:solidFill>
                <a:highlight>
                  <a:srgbClr val="FFFFFF"/>
                </a:highlight>
              </a:rPr>
              <a:t> </a:t>
            </a:r>
            <a:r>
              <a:rPr lang="fr-FR" sz="1600" b="1" dirty="0" err="1">
                <a:solidFill>
                  <a:schemeClr val="accent1"/>
                </a:solidFill>
                <a:highlight>
                  <a:srgbClr val="FFFFFF"/>
                </a:highlight>
              </a:rPr>
              <a:t>Surgery</a:t>
            </a:r>
            <a:br>
              <a:rPr lang="fr-FR" sz="1600" b="1" dirty="0">
                <a:solidFill>
                  <a:schemeClr val="accent1"/>
                </a:solidFill>
                <a:highlight>
                  <a:srgbClr val="FFFFFF"/>
                </a:highlight>
              </a:rPr>
            </a:br>
            <a:endParaRPr lang="en-US" sz="1600" b="1" dirty="0">
              <a:solidFill>
                <a:schemeClr val="accent1"/>
              </a:solidFill>
              <a:latin typeface="Franklin Gothic Medium" panose="020B0603020102020204" pitchFamily="34" charset="0"/>
            </a:endParaRPr>
          </a:p>
        </p:txBody>
      </p:sp>
    </p:spTree>
    <p:extLst>
      <p:ext uri="{BB962C8B-B14F-4D97-AF65-F5344CB8AC3E}">
        <p14:creationId xmlns:p14="http://schemas.microsoft.com/office/powerpoint/2010/main" val="4144251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5252484" y="0"/>
            <a:ext cx="3891516" cy="593048"/>
          </a:xfrm>
          <a:prstGeom prst="rect">
            <a:avLst/>
          </a:prstGeom>
        </p:spPr>
      </p:pic>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r="42558" b="85032"/>
          <a:stretch/>
        </p:blipFill>
        <p:spPr>
          <a:xfrm>
            <a:off x="0" y="0"/>
            <a:ext cx="5252484" cy="593048"/>
          </a:xfrm>
          <a:prstGeom prst="rect">
            <a:avLst/>
          </a:prstGeom>
        </p:spPr>
      </p:pic>
      <p:sp>
        <p:nvSpPr>
          <p:cNvPr id="6" name="ZoneTexte 5"/>
          <p:cNvSpPr txBox="1"/>
          <p:nvPr/>
        </p:nvSpPr>
        <p:spPr>
          <a:xfrm>
            <a:off x="3233713" y="127247"/>
            <a:ext cx="5698997" cy="338554"/>
          </a:xfrm>
          <a:prstGeom prst="rect">
            <a:avLst/>
          </a:prstGeom>
          <a:noFill/>
          <a:ln>
            <a:noFill/>
          </a:ln>
        </p:spPr>
        <p:txBody>
          <a:bodyPr wrap="none" rtlCol="0">
            <a:spAutoFit/>
          </a:bodyPr>
          <a:lstStyle/>
          <a:p>
            <a:pPr algn="r"/>
            <a:r>
              <a:rPr lang="en-US" sz="1600" dirty="0">
                <a:solidFill>
                  <a:srgbClr val="0070C0"/>
                </a:solidFill>
                <a:latin typeface="Franklin Gothic Medium" panose="020B0603020102020204" pitchFamily="34" charset="0"/>
              </a:rPr>
              <a:t>Session 1. Retinopathy of prematurity: translation to treatment</a:t>
            </a:r>
          </a:p>
        </p:txBody>
      </p:sp>
      <p:pic>
        <p:nvPicPr>
          <p:cNvPr id="11" name="Image 10"/>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0" y="4803998"/>
            <a:ext cx="9144000" cy="360040"/>
          </a:xfrm>
          <a:prstGeom prst="rect">
            <a:avLst/>
          </a:prstGeom>
        </p:spPr>
      </p:pic>
      <p:sp>
        <p:nvSpPr>
          <p:cNvPr id="3" name="Rectangle 2"/>
          <p:cNvSpPr/>
          <p:nvPr/>
        </p:nvSpPr>
        <p:spPr>
          <a:xfrm>
            <a:off x="2187920" y="593048"/>
            <a:ext cx="6669107" cy="4244704"/>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16"/>
          <p:cNvCxnSpPr/>
          <p:nvPr/>
        </p:nvCxnSpPr>
        <p:spPr>
          <a:xfrm>
            <a:off x="-29834" y="-625675"/>
            <a:ext cx="0" cy="1440160"/>
          </a:xfrm>
          <a:prstGeom prst="line">
            <a:avLst/>
          </a:prstGeom>
        </p:spPr>
        <p:style>
          <a:lnRef idx="1">
            <a:schemeClr val="accent1"/>
          </a:lnRef>
          <a:fillRef idx="0">
            <a:schemeClr val="accent1"/>
          </a:fillRef>
          <a:effectRef idx="0">
            <a:schemeClr val="accent1"/>
          </a:effectRef>
          <a:fontRef idx="minor">
            <a:schemeClr val="tx1"/>
          </a:fontRef>
        </p:style>
      </p:cxnSp>
      <p:sp>
        <p:nvSpPr>
          <p:cNvPr id="8" name="Sous-titre 7">
            <a:extLst>
              <a:ext uri="{FF2B5EF4-FFF2-40B4-BE49-F238E27FC236}">
                <a16:creationId xmlns:a16="http://schemas.microsoft.com/office/drawing/2014/main" id="{9FB535F5-90EB-E292-839A-756C22AFDC0A}"/>
              </a:ext>
            </a:extLst>
          </p:cNvPr>
          <p:cNvSpPr>
            <a:spLocks noGrp="1"/>
          </p:cNvSpPr>
          <p:nvPr>
            <p:ph type="subTitle" idx="1"/>
          </p:nvPr>
        </p:nvSpPr>
        <p:spPr>
          <a:xfrm>
            <a:off x="2232308" y="683506"/>
            <a:ext cx="6400800" cy="4288137"/>
          </a:xfrm>
        </p:spPr>
        <p:txBody>
          <a:bodyPr>
            <a:noAutofit/>
          </a:bodyPr>
          <a:lstStyle/>
          <a:p>
            <a:pPr marL="171450" indent="-171450" algn="l">
              <a:spcAft>
                <a:spcPts val="300"/>
              </a:spcAft>
              <a:buFont typeface="Arial" panose="020B0604020202020204" pitchFamily="34" charset="0"/>
              <a:buChar char="•"/>
            </a:pPr>
            <a:r>
              <a:rPr lang="fr-FR" sz="1200" dirty="0" err="1">
                <a:solidFill>
                  <a:schemeClr val="tx1"/>
                </a:solidFill>
                <a:highlight>
                  <a:srgbClr val="FFFFFF"/>
                </a:highlight>
              </a:rPr>
              <a:t>Pathophysiology</a:t>
            </a:r>
            <a:r>
              <a:rPr lang="fr-FR" sz="1200" dirty="0">
                <a:solidFill>
                  <a:schemeClr val="tx1"/>
                </a:solidFill>
                <a:highlight>
                  <a:srgbClr val="FFFFFF"/>
                </a:highlight>
              </a:rPr>
              <a:t> of ROP: Basic </a:t>
            </a:r>
            <a:r>
              <a:rPr lang="fr-FR" sz="1200" dirty="0" err="1">
                <a:solidFill>
                  <a:schemeClr val="tx1"/>
                </a:solidFill>
                <a:highlight>
                  <a:srgbClr val="FFFFFF"/>
                </a:highlight>
              </a:rPr>
              <a:t>understanding</a:t>
            </a:r>
            <a:r>
              <a:rPr lang="fr-FR" sz="1200" dirty="0">
                <a:solidFill>
                  <a:schemeClr val="tx1"/>
                </a:solidFill>
                <a:highlight>
                  <a:srgbClr val="FFFFFF"/>
                </a:highlight>
              </a:rPr>
              <a:t>, </a:t>
            </a:r>
            <a:r>
              <a:rPr lang="fr-FR" sz="1200" dirty="0" err="1">
                <a:solidFill>
                  <a:schemeClr val="tx1"/>
                </a:solidFill>
                <a:highlight>
                  <a:srgbClr val="FFFFFF"/>
                </a:highlight>
              </a:rPr>
              <a:t>controversies</a:t>
            </a:r>
            <a:r>
              <a:rPr lang="fr-FR" sz="1200" dirty="0">
                <a:solidFill>
                  <a:schemeClr val="tx1"/>
                </a:solidFill>
                <a:highlight>
                  <a:srgbClr val="FFFFFF"/>
                </a:highlight>
              </a:rPr>
              <a:t> and future</a:t>
            </a:r>
            <a:br>
              <a:rPr lang="fr-FR" sz="1200" dirty="0">
                <a:solidFill>
                  <a:schemeClr val="tx1"/>
                </a:solidFill>
                <a:highlight>
                  <a:srgbClr val="FFFFFF"/>
                </a:highlight>
              </a:rPr>
            </a:br>
            <a:r>
              <a:rPr lang="fr-FR" sz="1200" dirty="0">
                <a:solidFill>
                  <a:schemeClr val="tx2"/>
                </a:solidFill>
                <a:highlight>
                  <a:srgbClr val="FFFFFF"/>
                </a:highlight>
              </a:rPr>
              <a:t>Mary Elizabeth </a:t>
            </a:r>
            <a:r>
              <a:rPr lang="fr-FR" sz="1200" dirty="0" err="1">
                <a:solidFill>
                  <a:schemeClr val="tx2"/>
                </a:solidFill>
                <a:highlight>
                  <a:srgbClr val="FFFFFF"/>
                </a:highlight>
              </a:rPr>
              <a:t>Hartnett</a:t>
            </a:r>
            <a:endParaRPr lang="fr-FR" sz="1200" dirty="0">
              <a:solidFill>
                <a:schemeClr val="tx2"/>
              </a:solidFill>
              <a:highlight>
                <a:srgbClr val="FFFFFF"/>
              </a:highlight>
            </a:endParaRPr>
          </a:p>
          <a:p>
            <a:pPr marL="171450" indent="-171450" algn="l">
              <a:spcAft>
                <a:spcPts val="300"/>
              </a:spcAft>
              <a:buFont typeface="Arial" panose="020B0604020202020204" pitchFamily="34" charset="0"/>
              <a:buChar char="•"/>
            </a:pPr>
            <a:r>
              <a:rPr lang="fr-FR" sz="1200" dirty="0">
                <a:solidFill>
                  <a:schemeClr val="tx1"/>
                </a:solidFill>
                <a:highlight>
                  <a:srgbClr val="FFFFFF"/>
                </a:highlight>
              </a:rPr>
              <a:t>HIF in ROP Management</a:t>
            </a:r>
            <a:br>
              <a:rPr lang="fr-FR" sz="1200" dirty="0">
                <a:solidFill>
                  <a:schemeClr val="tx1"/>
                </a:solidFill>
                <a:highlight>
                  <a:srgbClr val="FFFFFF"/>
                </a:highlight>
              </a:rPr>
            </a:br>
            <a:r>
              <a:rPr lang="fr-FR" sz="1200" dirty="0">
                <a:solidFill>
                  <a:schemeClr val="tx2"/>
                </a:solidFill>
                <a:highlight>
                  <a:srgbClr val="FFFFFF"/>
                </a:highlight>
              </a:rPr>
              <a:t>Jonathan Sears</a:t>
            </a:r>
          </a:p>
          <a:p>
            <a:pPr marL="171450" indent="-171450" algn="l">
              <a:spcAft>
                <a:spcPts val="300"/>
              </a:spcAft>
              <a:buFont typeface="Arial" panose="020B0604020202020204" pitchFamily="34" charset="0"/>
              <a:buChar char="•"/>
            </a:pPr>
            <a:r>
              <a:rPr lang="fr-FR" sz="1200" dirty="0" err="1">
                <a:solidFill>
                  <a:schemeClr val="tx1"/>
                </a:solidFill>
                <a:highlight>
                  <a:srgbClr val="FFFFFF"/>
                </a:highlight>
              </a:rPr>
              <a:t>Mechanism</a:t>
            </a:r>
            <a:r>
              <a:rPr lang="fr-FR" sz="1200" dirty="0">
                <a:solidFill>
                  <a:schemeClr val="tx1"/>
                </a:solidFill>
                <a:highlight>
                  <a:srgbClr val="FFFFFF"/>
                </a:highlight>
              </a:rPr>
              <a:t> of </a:t>
            </a:r>
            <a:r>
              <a:rPr lang="fr-FR" sz="1200" dirty="0" err="1">
                <a:solidFill>
                  <a:schemeClr val="tx1"/>
                </a:solidFill>
                <a:highlight>
                  <a:srgbClr val="FFFFFF"/>
                </a:highlight>
              </a:rPr>
              <a:t>Fibrosis</a:t>
            </a:r>
            <a:r>
              <a:rPr lang="fr-FR" sz="1200" dirty="0">
                <a:solidFill>
                  <a:schemeClr val="tx1"/>
                </a:solidFill>
                <a:highlight>
                  <a:srgbClr val="FFFFFF"/>
                </a:highlight>
              </a:rPr>
              <a:t> in a Mouse Model of Advanced </a:t>
            </a:r>
            <a:r>
              <a:rPr lang="fr-FR" sz="1200" dirty="0" err="1">
                <a:solidFill>
                  <a:schemeClr val="tx1"/>
                </a:solidFill>
                <a:highlight>
                  <a:srgbClr val="FFFFFF"/>
                </a:highlight>
              </a:rPr>
              <a:t>Retinopathy</a:t>
            </a:r>
            <a:r>
              <a:rPr lang="fr-FR" sz="1200" dirty="0">
                <a:solidFill>
                  <a:schemeClr val="tx1"/>
                </a:solidFill>
                <a:highlight>
                  <a:srgbClr val="FFFFFF"/>
                </a:highlight>
              </a:rPr>
              <a:t> of </a:t>
            </a:r>
            <a:r>
              <a:rPr lang="fr-FR" sz="1200" dirty="0" err="1">
                <a:solidFill>
                  <a:schemeClr val="tx1"/>
                </a:solidFill>
                <a:highlight>
                  <a:srgbClr val="FFFFFF"/>
                </a:highlight>
              </a:rPr>
              <a:t>Prematurity</a:t>
            </a:r>
            <a:br>
              <a:rPr lang="fr-FR" sz="1200" dirty="0">
                <a:solidFill>
                  <a:schemeClr val="tx1"/>
                </a:solidFill>
                <a:highlight>
                  <a:srgbClr val="FFFFFF"/>
                </a:highlight>
              </a:rPr>
            </a:br>
            <a:r>
              <a:rPr lang="fr-FR" sz="1200" dirty="0" err="1">
                <a:solidFill>
                  <a:schemeClr val="tx2"/>
                </a:solidFill>
                <a:highlight>
                  <a:srgbClr val="FFFFFF"/>
                </a:highlight>
              </a:rPr>
              <a:t>Eric</a:t>
            </a:r>
            <a:r>
              <a:rPr lang="fr-FR" sz="1200" dirty="0">
                <a:solidFill>
                  <a:schemeClr val="tx2"/>
                </a:solidFill>
                <a:highlight>
                  <a:srgbClr val="FFFFFF"/>
                </a:highlight>
              </a:rPr>
              <a:t> </a:t>
            </a:r>
            <a:r>
              <a:rPr lang="fr-FR" sz="1200" dirty="0" err="1">
                <a:solidFill>
                  <a:schemeClr val="tx2"/>
                </a:solidFill>
                <a:highlight>
                  <a:srgbClr val="FFFFFF"/>
                </a:highlight>
              </a:rPr>
              <a:t>Nudleman</a:t>
            </a:r>
            <a:endParaRPr lang="fr-FR" sz="1200" dirty="0">
              <a:solidFill>
                <a:schemeClr val="tx2"/>
              </a:solidFill>
              <a:highlight>
                <a:srgbClr val="FFFFFF"/>
              </a:highlight>
            </a:endParaRPr>
          </a:p>
          <a:p>
            <a:pPr marL="171450" indent="-171450" algn="l">
              <a:spcAft>
                <a:spcPts val="300"/>
              </a:spcAft>
              <a:buFont typeface="Arial" panose="020B0604020202020204" pitchFamily="34" charset="0"/>
              <a:buChar char="•"/>
            </a:pPr>
            <a:r>
              <a:rPr lang="fr-FR" sz="1200" dirty="0">
                <a:solidFill>
                  <a:schemeClr val="tx1"/>
                </a:solidFill>
                <a:highlight>
                  <a:srgbClr val="FFFFFF"/>
                </a:highlight>
              </a:rPr>
              <a:t>Dipeptide </a:t>
            </a:r>
            <a:r>
              <a:rPr lang="fr-FR" sz="1200" dirty="0" err="1">
                <a:solidFill>
                  <a:schemeClr val="tx1"/>
                </a:solidFill>
                <a:highlight>
                  <a:srgbClr val="FFFFFF"/>
                </a:highlight>
              </a:rPr>
              <a:t>Supplement</a:t>
            </a:r>
            <a:r>
              <a:rPr lang="fr-FR" sz="1200" dirty="0">
                <a:solidFill>
                  <a:schemeClr val="tx1"/>
                </a:solidFill>
                <a:highlight>
                  <a:srgbClr val="FFFFFF"/>
                </a:highlight>
              </a:rPr>
              <a:t> in ROP</a:t>
            </a:r>
            <a:br>
              <a:rPr lang="fr-FR" sz="1200" dirty="0">
                <a:solidFill>
                  <a:schemeClr val="tx1"/>
                </a:solidFill>
                <a:highlight>
                  <a:srgbClr val="FFFFFF"/>
                </a:highlight>
              </a:rPr>
            </a:br>
            <a:r>
              <a:rPr lang="fr-FR" sz="1200" dirty="0">
                <a:solidFill>
                  <a:schemeClr val="tx2"/>
                </a:solidFill>
                <a:highlight>
                  <a:srgbClr val="FFFFFF"/>
                </a:highlight>
              </a:rPr>
              <a:t>Maria Grant</a:t>
            </a:r>
          </a:p>
          <a:p>
            <a:pPr marL="171450" indent="-171450" algn="l">
              <a:spcAft>
                <a:spcPts val="300"/>
              </a:spcAft>
              <a:buFont typeface="Arial" panose="020B0604020202020204" pitchFamily="34" charset="0"/>
              <a:buChar char="•"/>
            </a:pPr>
            <a:r>
              <a:rPr lang="fr-FR" sz="1200" dirty="0">
                <a:solidFill>
                  <a:schemeClr val="tx1"/>
                </a:solidFill>
                <a:highlight>
                  <a:srgbClr val="FFFFFF"/>
                </a:highlight>
              </a:rPr>
              <a:t>ROP 3 and 4 </a:t>
            </a:r>
            <a:r>
              <a:rPr lang="fr-FR" sz="1200" dirty="0" err="1">
                <a:solidFill>
                  <a:schemeClr val="tx1"/>
                </a:solidFill>
                <a:highlight>
                  <a:srgbClr val="FFFFFF"/>
                </a:highlight>
              </a:rPr>
              <a:t>Studies</a:t>
            </a:r>
            <a:br>
              <a:rPr lang="fr-FR" sz="1200" dirty="0">
                <a:solidFill>
                  <a:schemeClr val="tx1"/>
                </a:solidFill>
                <a:highlight>
                  <a:srgbClr val="FFFFFF"/>
                </a:highlight>
              </a:rPr>
            </a:br>
            <a:r>
              <a:rPr lang="fr-FR" sz="1200" dirty="0">
                <a:solidFill>
                  <a:schemeClr val="tx2"/>
                </a:solidFill>
                <a:highlight>
                  <a:srgbClr val="FFFFFF"/>
                </a:highlight>
              </a:rPr>
              <a:t>Baker Hubbard</a:t>
            </a:r>
          </a:p>
          <a:p>
            <a:pPr marL="171450" indent="-171450" algn="l">
              <a:spcAft>
                <a:spcPts val="300"/>
              </a:spcAft>
              <a:buFont typeface="Arial" panose="020B0604020202020204" pitchFamily="34" charset="0"/>
              <a:buChar char="•"/>
            </a:pPr>
            <a:r>
              <a:rPr lang="fr-FR" sz="1200" dirty="0" err="1">
                <a:solidFill>
                  <a:schemeClr val="tx1"/>
                </a:solidFill>
                <a:highlight>
                  <a:srgbClr val="FFFFFF"/>
                </a:highlight>
              </a:rPr>
              <a:t>Clinical</a:t>
            </a:r>
            <a:r>
              <a:rPr lang="fr-FR" sz="1200" dirty="0">
                <a:solidFill>
                  <a:schemeClr val="tx1"/>
                </a:solidFill>
                <a:highlight>
                  <a:srgbClr val="FFFFFF"/>
                </a:highlight>
              </a:rPr>
              <a:t> Trial </a:t>
            </a:r>
            <a:r>
              <a:rPr lang="fr-FR" sz="1200" dirty="0" err="1">
                <a:solidFill>
                  <a:schemeClr val="tx1"/>
                </a:solidFill>
                <a:highlight>
                  <a:srgbClr val="FFFFFF"/>
                </a:highlight>
              </a:rPr>
              <a:t>Presentation</a:t>
            </a:r>
            <a:r>
              <a:rPr lang="fr-FR" sz="1200" dirty="0">
                <a:solidFill>
                  <a:schemeClr val="tx1"/>
                </a:solidFill>
                <a:highlight>
                  <a:srgbClr val="FFFFFF"/>
                </a:highlight>
              </a:rPr>
              <a:t>: FIREFLEYE</a:t>
            </a:r>
            <a:br>
              <a:rPr lang="fr-FR" sz="1200" dirty="0">
                <a:solidFill>
                  <a:schemeClr val="tx1"/>
                </a:solidFill>
                <a:highlight>
                  <a:srgbClr val="FFFFFF"/>
                </a:highlight>
              </a:rPr>
            </a:br>
            <a:r>
              <a:rPr lang="fr-FR" sz="1200" dirty="0">
                <a:solidFill>
                  <a:schemeClr val="tx2"/>
                </a:solidFill>
                <a:highlight>
                  <a:srgbClr val="FFFFFF"/>
                </a:highlight>
              </a:rPr>
              <a:t>Andreas Stahl</a:t>
            </a:r>
          </a:p>
          <a:p>
            <a:pPr marL="171450" indent="-171450" algn="l">
              <a:spcAft>
                <a:spcPts val="300"/>
              </a:spcAft>
              <a:buFont typeface="Arial" panose="020B0604020202020204" pitchFamily="34" charset="0"/>
              <a:buChar char="•"/>
            </a:pPr>
            <a:r>
              <a:rPr lang="fr-FR" sz="1200" dirty="0" err="1">
                <a:solidFill>
                  <a:schemeClr val="tx1"/>
                </a:solidFill>
                <a:highlight>
                  <a:srgbClr val="FFFFFF"/>
                </a:highlight>
              </a:rPr>
              <a:t>Treatment</a:t>
            </a:r>
            <a:r>
              <a:rPr lang="fr-FR" sz="1200" dirty="0">
                <a:solidFill>
                  <a:schemeClr val="tx1"/>
                </a:solidFill>
                <a:highlight>
                  <a:srgbClr val="FFFFFF"/>
                </a:highlight>
              </a:rPr>
              <a:t>: Laser and Anti-VEGF </a:t>
            </a:r>
            <a:r>
              <a:rPr lang="fr-FR" sz="1200" dirty="0" err="1">
                <a:solidFill>
                  <a:schemeClr val="tx1"/>
                </a:solidFill>
                <a:highlight>
                  <a:srgbClr val="FFFFFF"/>
                </a:highlight>
              </a:rPr>
              <a:t>Considerations</a:t>
            </a:r>
            <a:r>
              <a:rPr lang="fr-FR" sz="1200" dirty="0">
                <a:solidFill>
                  <a:schemeClr val="tx1"/>
                </a:solidFill>
                <a:highlight>
                  <a:srgbClr val="FFFFFF"/>
                </a:highlight>
              </a:rPr>
              <a:t> </a:t>
            </a:r>
            <a:r>
              <a:rPr lang="fr-FR" sz="1200" dirty="0" err="1">
                <a:solidFill>
                  <a:schemeClr val="tx1"/>
                </a:solidFill>
                <a:highlight>
                  <a:srgbClr val="FFFFFF"/>
                </a:highlight>
              </a:rPr>
              <a:t>highlighting</a:t>
            </a:r>
            <a:r>
              <a:rPr lang="fr-FR" sz="1200" dirty="0">
                <a:solidFill>
                  <a:schemeClr val="tx1"/>
                </a:solidFill>
                <a:highlight>
                  <a:srgbClr val="FFFFFF"/>
                </a:highlight>
              </a:rPr>
              <a:t> RAINBOW </a:t>
            </a:r>
            <a:r>
              <a:rPr lang="fr-FR" sz="1200" dirty="0" err="1">
                <a:solidFill>
                  <a:schemeClr val="tx1"/>
                </a:solidFill>
                <a:highlight>
                  <a:srgbClr val="FFFFFF"/>
                </a:highlight>
              </a:rPr>
              <a:t>study</a:t>
            </a:r>
            <a:br>
              <a:rPr lang="fr-FR" sz="1200" dirty="0">
                <a:solidFill>
                  <a:schemeClr val="tx1"/>
                </a:solidFill>
                <a:highlight>
                  <a:srgbClr val="FFFFFF"/>
                </a:highlight>
              </a:rPr>
            </a:br>
            <a:r>
              <a:rPr lang="fr-FR" sz="1200" dirty="0">
                <a:solidFill>
                  <a:schemeClr val="tx2"/>
                </a:solidFill>
                <a:highlight>
                  <a:srgbClr val="FFFFFF"/>
                </a:highlight>
              </a:rPr>
              <a:t>Domenico </a:t>
            </a:r>
            <a:r>
              <a:rPr lang="fr-FR" sz="1200" dirty="0" err="1">
                <a:solidFill>
                  <a:schemeClr val="tx2"/>
                </a:solidFill>
                <a:highlight>
                  <a:srgbClr val="FFFFFF"/>
                </a:highlight>
              </a:rPr>
              <a:t>Lepore</a:t>
            </a:r>
            <a:endParaRPr lang="fr-FR" sz="1200" dirty="0">
              <a:solidFill>
                <a:schemeClr val="tx2"/>
              </a:solidFill>
              <a:highlight>
                <a:srgbClr val="FFFFFF"/>
              </a:highlight>
            </a:endParaRPr>
          </a:p>
          <a:p>
            <a:pPr marL="171450" indent="-171450" algn="l">
              <a:spcAft>
                <a:spcPts val="300"/>
              </a:spcAft>
              <a:buFont typeface="Arial" panose="020B0604020202020204" pitchFamily="34" charset="0"/>
              <a:buChar char="•"/>
            </a:pPr>
            <a:r>
              <a:rPr lang="fr-FR" sz="1200" dirty="0" err="1">
                <a:solidFill>
                  <a:schemeClr val="tx1"/>
                </a:solidFill>
                <a:highlight>
                  <a:srgbClr val="FFFFFF"/>
                </a:highlight>
              </a:rPr>
              <a:t>Effect</a:t>
            </a:r>
            <a:r>
              <a:rPr lang="fr-FR" sz="1200" dirty="0">
                <a:solidFill>
                  <a:schemeClr val="tx1"/>
                </a:solidFill>
                <a:highlight>
                  <a:srgbClr val="FFFFFF"/>
                </a:highlight>
              </a:rPr>
              <a:t> of </a:t>
            </a:r>
            <a:r>
              <a:rPr lang="fr-FR" sz="1200" dirty="0" err="1">
                <a:solidFill>
                  <a:schemeClr val="tx1"/>
                </a:solidFill>
                <a:highlight>
                  <a:srgbClr val="FFFFFF"/>
                </a:highlight>
              </a:rPr>
              <a:t>Intravitreal</a:t>
            </a:r>
            <a:r>
              <a:rPr lang="fr-FR" sz="1200" dirty="0">
                <a:solidFill>
                  <a:schemeClr val="tx1"/>
                </a:solidFill>
                <a:highlight>
                  <a:srgbClr val="FFFFFF"/>
                </a:highlight>
              </a:rPr>
              <a:t> </a:t>
            </a:r>
            <a:r>
              <a:rPr lang="fr-FR" sz="1200" dirty="0" err="1">
                <a:solidFill>
                  <a:schemeClr val="tx1"/>
                </a:solidFill>
                <a:highlight>
                  <a:srgbClr val="FFFFFF"/>
                </a:highlight>
              </a:rPr>
              <a:t>Aflibercept</a:t>
            </a:r>
            <a:r>
              <a:rPr lang="fr-FR" sz="1200" dirty="0">
                <a:solidFill>
                  <a:schemeClr val="tx1"/>
                </a:solidFill>
                <a:highlight>
                  <a:srgbClr val="FFFFFF"/>
                </a:highlight>
              </a:rPr>
              <a:t> Versus Laser </a:t>
            </a:r>
            <a:r>
              <a:rPr lang="fr-FR" sz="1200" dirty="0" err="1">
                <a:solidFill>
                  <a:schemeClr val="tx1"/>
                </a:solidFill>
                <a:highlight>
                  <a:srgbClr val="FFFFFF"/>
                </a:highlight>
              </a:rPr>
              <a:t>Photocoagulations</a:t>
            </a:r>
            <a:r>
              <a:rPr lang="fr-FR" sz="1200" dirty="0">
                <a:solidFill>
                  <a:schemeClr val="tx1"/>
                </a:solidFill>
                <a:highlight>
                  <a:srgbClr val="FFFFFF"/>
                </a:highlight>
              </a:rPr>
              <a:t> for </a:t>
            </a:r>
            <a:r>
              <a:rPr lang="fr-FR" sz="1200" dirty="0" err="1">
                <a:solidFill>
                  <a:schemeClr val="tx1"/>
                </a:solidFill>
                <a:highlight>
                  <a:srgbClr val="FFFFFF"/>
                </a:highlight>
              </a:rPr>
              <a:t>Retinopathy</a:t>
            </a:r>
            <a:r>
              <a:rPr lang="fr-FR" sz="1200" dirty="0">
                <a:solidFill>
                  <a:schemeClr val="tx1"/>
                </a:solidFill>
                <a:highlight>
                  <a:srgbClr val="FFFFFF"/>
                </a:highlight>
              </a:rPr>
              <a:t> of </a:t>
            </a:r>
            <a:r>
              <a:rPr lang="fr-FR" sz="1200" dirty="0" err="1">
                <a:solidFill>
                  <a:schemeClr val="tx1"/>
                </a:solidFill>
                <a:highlight>
                  <a:srgbClr val="FFFFFF"/>
                </a:highlight>
              </a:rPr>
              <a:t>Prematurity</a:t>
            </a:r>
            <a:r>
              <a:rPr lang="fr-FR" sz="1200" dirty="0">
                <a:solidFill>
                  <a:schemeClr val="tx1"/>
                </a:solidFill>
                <a:highlight>
                  <a:srgbClr val="FFFFFF"/>
                </a:highlight>
              </a:rPr>
              <a:t>: </a:t>
            </a:r>
            <a:r>
              <a:rPr lang="fr-FR" sz="1200" dirty="0" err="1">
                <a:solidFill>
                  <a:schemeClr val="tx1"/>
                </a:solidFill>
                <a:highlight>
                  <a:srgbClr val="FFFFFF"/>
                </a:highlight>
              </a:rPr>
              <a:t>Results</a:t>
            </a:r>
            <a:r>
              <a:rPr lang="fr-FR" sz="1200" dirty="0">
                <a:solidFill>
                  <a:schemeClr val="tx1"/>
                </a:solidFill>
                <a:highlight>
                  <a:srgbClr val="FFFFFF"/>
                </a:highlight>
              </a:rPr>
              <a:t> </a:t>
            </a:r>
            <a:r>
              <a:rPr lang="fr-FR" sz="1200" dirty="0" err="1">
                <a:solidFill>
                  <a:schemeClr val="tx1"/>
                </a:solidFill>
                <a:highlight>
                  <a:srgbClr val="FFFFFF"/>
                </a:highlight>
              </a:rPr>
              <a:t>from</a:t>
            </a:r>
            <a:r>
              <a:rPr lang="fr-FR" sz="1200" dirty="0">
                <a:solidFill>
                  <a:schemeClr val="tx1"/>
                </a:solidFill>
                <a:highlight>
                  <a:srgbClr val="FFFFFF"/>
                </a:highlight>
              </a:rPr>
              <a:t> the Phase 3 BUTTERFLEYE Trial</a:t>
            </a:r>
            <a:br>
              <a:rPr lang="fr-FR" sz="1200" dirty="0">
                <a:solidFill>
                  <a:schemeClr val="tx1"/>
                </a:solidFill>
                <a:highlight>
                  <a:srgbClr val="FFFFFF"/>
                </a:highlight>
              </a:rPr>
            </a:br>
            <a:r>
              <a:rPr lang="fr-FR" sz="1200" dirty="0">
                <a:solidFill>
                  <a:schemeClr val="tx2"/>
                </a:solidFill>
                <a:highlight>
                  <a:srgbClr val="FFFFFF"/>
                </a:highlight>
              </a:rPr>
              <a:t>Darius </a:t>
            </a:r>
            <a:r>
              <a:rPr lang="fr-FR" sz="1200" dirty="0" err="1">
                <a:solidFill>
                  <a:schemeClr val="tx2"/>
                </a:solidFill>
                <a:highlight>
                  <a:srgbClr val="FFFFFF"/>
                </a:highlight>
              </a:rPr>
              <a:t>Moshfeghi</a:t>
            </a:r>
            <a:endParaRPr lang="fr-FR" sz="1200" dirty="0">
              <a:solidFill>
                <a:schemeClr val="tx2"/>
              </a:solidFill>
              <a:highlight>
                <a:srgbClr val="FFFFFF"/>
              </a:highlight>
            </a:endParaRPr>
          </a:p>
          <a:p>
            <a:pPr marL="171450" indent="-171450" algn="l">
              <a:spcAft>
                <a:spcPts val="300"/>
              </a:spcAft>
              <a:buFont typeface="Arial" panose="020B0604020202020204" pitchFamily="34" charset="0"/>
              <a:buChar char="•"/>
            </a:pPr>
            <a:r>
              <a:rPr lang="fr-FR" sz="1200" dirty="0" err="1">
                <a:solidFill>
                  <a:schemeClr val="tx1"/>
                </a:solidFill>
                <a:highlight>
                  <a:srgbClr val="FFFFFF"/>
                </a:highlight>
              </a:rPr>
              <a:t>Safety</a:t>
            </a:r>
            <a:r>
              <a:rPr lang="fr-FR" sz="1200" dirty="0">
                <a:solidFill>
                  <a:schemeClr val="tx1"/>
                </a:solidFill>
                <a:highlight>
                  <a:srgbClr val="FFFFFF"/>
                </a:highlight>
              </a:rPr>
              <a:t> Issues </a:t>
            </a:r>
            <a:r>
              <a:rPr lang="fr-FR" sz="1200" dirty="0" err="1">
                <a:solidFill>
                  <a:schemeClr val="tx1"/>
                </a:solidFill>
                <a:highlight>
                  <a:srgbClr val="FFFFFF"/>
                </a:highlight>
              </a:rPr>
              <a:t>with</a:t>
            </a:r>
            <a:r>
              <a:rPr lang="fr-FR" sz="1200" dirty="0">
                <a:solidFill>
                  <a:schemeClr val="tx1"/>
                </a:solidFill>
                <a:highlight>
                  <a:srgbClr val="FFFFFF"/>
                </a:highlight>
              </a:rPr>
              <a:t> anti-VEGF</a:t>
            </a:r>
            <a:br>
              <a:rPr lang="fr-FR" sz="1200" dirty="0">
                <a:solidFill>
                  <a:schemeClr val="tx1"/>
                </a:solidFill>
                <a:highlight>
                  <a:srgbClr val="FFFFFF"/>
                </a:highlight>
              </a:rPr>
            </a:br>
            <a:r>
              <a:rPr lang="fr-FR" sz="1200" dirty="0">
                <a:solidFill>
                  <a:schemeClr val="tx2"/>
                </a:solidFill>
                <a:highlight>
                  <a:srgbClr val="FFFFFF"/>
                </a:highlight>
              </a:rPr>
              <a:t>Wei-chi Wu</a:t>
            </a:r>
          </a:p>
          <a:p>
            <a:pPr algn="l"/>
            <a:endParaRPr lang="fr-FR" sz="1800" dirty="0">
              <a:solidFill>
                <a:schemeClr val="tx1"/>
              </a:solidFill>
              <a:highlight>
                <a:srgbClr val="FFFFFF"/>
              </a:highlight>
            </a:endParaRPr>
          </a:p>
        </p:txBody>
      </p:sp>
      <p:pic>
        <p:nvPicPr>
          <p:cNvPr id="2" name="Image 1" descr="Une image contenant personne, intérieur&#10;&#10;Description générée automatiquement">
            <a:extLst>
              <a:ext uri="{FF2B5EF4-FFF2-40B4-BE49-F238E27FC236}">
                <a16:creationId xmlns:a16="http://schemas.microsoft.com/office/drawing/2014/main" id="{285EDE4D-4D75-8CCC-E303-DAF131548EE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516417"/>
            <a:ext cx="1224136" cy="2026411"/>
          </a:xfrm>
          <a:prstGeom prst="rect">
            <a:avLst/>
          </a:prstGeom>
        </p:spPr>
      </p:pic>
      <p:sp>
        <p:nvSpPr>
          <p:cNvPr id="12" name="Rectangle 11">
            <a:extLst>
              <a:ext uri="{FF2B5EF4-FFF2-40B4-BE49-F238E27FC236}">
                <a16:creationId xmlns:a16="http://schemas.microsoft.com/office/drawing/2014/main" id="{AB53E1FC-B2EF-8D61-125E-E019E5058D69}"/>
              </a:ext>
            </a:extLst>
          </p:cNvPr>
          <p:cNvSpPr/>
          <p:nvPr/>
        </p:nvSpPr>
        <p:spPr>
          <a:xfrm>
            <a:off x="279140" y="3828671"/>
            <a:ext cx="1512168" cy="461665"/>
          </a:xfrm>
          <a:prstGeom prst="rect">
            <a:avLst/>
          </a:prstGeom>
        </p:spPr>
        <p:txBody>
          <a:bodyPr wrap="square">
            <a:spAutoFit/>
          </a:bodyPr>
          <a:lstStyle/>
          <a:p>
            <a:pPr algn="ctr"/>
            <a:r>
              <a:rPr lang="fr-FR" sz="1200" b="1" err="1">
                <a:solidFill>
                  <a:srgbClr val="0070C0"/>
                </a:solidFill>
              </a:rPr>
              <a:t>Alejandra</a:t>
            </a:r>
            <a:r>
              <a:rPr lang="fr-FR" sz="1200" b="1">
                <a:solidFill>
                  <a:srgbClr val="0070C0"/>
                </a:solidFill>
              </a:rPr>
              <a:t> </a:t>
            </a:r>
            <a:r>
              <a:rPr lang="fr-FR" sz="1200" b="1" err="1">
                <a:solidFill>
                  <a:srgbClr val="0070C0"/>
                </a:solidFill>
              </a:rPr>
              <a:t>Daruich</a:t>
            </a:r>
            <a:r>
              <a:rPr lang="fr-FR" sz="1200" b="1">
                <a:solidFill>
                  <a:srgbClr val="0070C0"/>
                </a:solidFill>
              </a:rPr>
              <a:t> Paris</a:t>
            </a:r>
          </a:p>
        </p:txBody>
      </p:sp>
      <p:pic>
        <p:nvPicPr>
          <p:cNvPr id="13" name="Picture 2" descr="Advances in Pediatric Retina 2023 cover image">
            <a:extLst>
              <a:ext uri="{FF2B5EF4-FFF2-40B4-BE49-F238E27FC236}">
                <a16:creationId xmlns:a16="http://schemas.microsoft.com/office/drawing/2014/main" id="{BDCD6795-5CFE-391D-56CD-8112D47D3C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9245" y="848432"/>
            <a:ext cx="1425519" cy="712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191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5252484" y="0"/>
            <a:ext cx="3891516" cy="593048"/>
          </a:xfrm>
          <a:prstGeom prst="rect">
            <a:avLst/>
          </a:prstGeom>
        </p:spPr>
      </p:pic>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r="42558" b="85032"/>
          <a:stretch/>
        </p:blipFill>
        <p:spPr>
          <a:xfrm>
            <a:off x="0" y="0"/>
            <a:ext cx="5252484" cy="593048"/>
          </a:xfrm>
          <a:prstGeom prst="rect">
            <a:avLst/>
          </a:prstGeom>
        </p:spPr>
      </p:pic>
      <p:sp>
        <p:nvSpPr>
          <p:cNvPr id="15" name="Espace réservé du contenu 2"/>
          <p:cNvSpPr txBox="1">
            <a:spLocks/>
          </p:cNvSpPr>
          <p:nvPr/>
        </p:nvSpPr>
        <p:spPr>
          <a:xfrm>
            <a:off x="239909" y="1183604"/>
            <a:ext cx="5629814" cy="35283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sz="1400">
              <a:solidFill>
                <a:schemeClr val="tx1"/>
              </a:solidFill>
            </a:endParaRPr>
          </a:p>
        </p:txBody>
      </p:sp>
      <p:sp>
        <p:nvSpPr>
          <p:cNvPr id="11" name="Rectangle 10"/>
          <p:cNvSpPr/>
          <p:nvPr/>
        </p:nvSpPr>
        <p:spPr>
          <a:xfrm>
            <a:off x="179512" y="1275606"/>
            <a:ext cx="8772776" cy="36004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0" y="4803998"/>
            <a:ext cx="9144000" cy="360040"/>
          </a:xfrm>
          <a:prstGeom prst="rect">
            <a:avLst/>
          </a:prstGeom>
        </p:spPr>
      </p:pic>
      <p:sp>
        <p:nvSpPr>
          <p:cNvPr id="17" name="Espace réservé du texte 9">
            <a:extLst>
              <a:ext uri="{FF2B5EF4-FFF2-40B4-BE49-F238E27FC236}">
                <a16:creationId xmlns:a16="http://schemas.microsoft.com/office/drawing/2014/main" id="{B1DD6396-A72F-B945-ADA4-0071B20D8ADC}"/>
              </a:ext>
            </a:extLst>
          </p:cNvPr>
          <p:cNvSpPr>
            <a:spLocks noGrp="1"/>
          </p:cNvSpPr>
          <p:nvPr>
            <p:ph type="subTitle" idx="1"/>
          </p:nvPr>
        </p:nvSpPr>
        <p:spPr>
          <a:xfrm>
            <a:off x="7236296" y="4828762"/>
            <a:ext cx="1795717" cy="427278"/>
          </a:xfrm>
        </p:spPr>
        <p:txBody>
          <a:bodyPr>
            <a:noAutofit/>
          </a:bodyPr>
          <a:lstStyle/>
          <a:p>
            <a:pPr algn="l"/>
            <a:r>
              <a:rPr lang="fr-FR" sz="1050">
                <a:solidFill>
                  <a:schemeClr val="tx1"/>
                </a:solidFill>
              </a:rPr>
              <a:t>D’après </a:t>
            </a:r>
            <a:r>
              <a:rPr lang="fr-FR" sz="1050" b="1" err="1">
                <a:solidFill>
                  <a:schemeClr val="tx1"/>
                </a:solidFill>
              </a:rPr>
              <a:t>Alejandra</a:t>
            </a:r>
            <a:r>
              <a:rPr lang="fr-FR" sz="1050" b="1">
                <a:solidFill>
                  <a:schemeClr val="tx1"/>
                </a:solidFill>
              </a:rPr>
              <a:t> </a:t>
            </a:r>
            <a:r>
              <a:rPr lang="fr-FR" sz="1050" b="1" err="1">
                <a:solidFill>
                  <a:schemeClr val="tx1"/>
                </a:solidFill>
              </a:rPr>
              <a:t>Daruich</a:t>
            </a:r>
            <a:endParaRPr lang="fr-FR" sz="1050" b="1">
              <a:solidFill>
                <a:schemeClr val="tx1"/>
              </a:solidFill>
            </a:endParaRPr>
          </a:p>
        </p:txBody>
      </p:sp>
      <p:sp>
        <p:nvSpPr>
          <p:cNvPr id="6" name="ZoneTexte 5">
            <a:extLst>
              <a:ext uri="{FF2B5EF4-FFF2-40B4-BE49-F238E27FC236}">
                <a16:creationId xmlns:a16="http://schemas.microsoft.com/office/drawing/2014/main" id="{75C770B0-F88D-B573-B711-1E95DB9A4A0C}"/>
              </a:ext>
            </a:extLst>
          </p:cNvPr>
          <p:cNvSpPr txBox="1"/>
          <p:nvPr/>
        </p:nvSpPr>
        <p:spPr>
          <a:xfrm>
            <a:off x="191712" y="768436"/>
            <a:ext cx="9060808" cy="369332"/>
          </a:xfrm>
          <a:prstGeom prst="rect">
            <a:avLst/>
          </a:prstGeom>
          <a:noFill/>
        </p:spPr>
        <p:txBody>
          <a:bodyPr wrap="square" rtlCol="0">
            <a:spAutoFit/>
          </a:bodyPr>
          <a:lstStyle/>
          <a:p>
            <a:pPr marL="285750" indent="-285750" algn="l">
              <a:buFont typeface="Arial" panose="020B0604020202020204" pitchFamily="34" charset="0"/>
              <a:buChar char="•"/>
            </a:pPr>
            <a:r>
              <a:rPr lang="fr-FR" sz="1800" dirty="0">
                <a:solidFill>
                  <a:schemeClr val="tx1"/>
                </a:solidFill>
                <a:highlight>
                  <a:srgbClr val="FFFFFF"/>
                </a:highlight>
              </a:rPr>
              <a:t>Persistent </a:t>
            </a:r>
            <a:r>
              <a:rPr lang="fr-FR" sz="1800" dirty="0" err="1">
                <a:solidFill>
                  <a:schemeClr val="tx1"/>
                </a:solidFill>
                <a:highlight>
                  <a:srgbClr val="FFFFFF"/>
                </a:highlight>
              </a:rPr>
              <a:t>fetal</a:t>
            </a:r>
            <a:r>
              <a:rPr lang="fr-FR" sz="1800" dirty="0">
                <a:solidFill>
                  <a:schemeClr val="tx1"/>
                </a:solidFill>
                <a:highlight>
                  <a:srgbClr val="FFFFFF"/>
                </a:highlight>
              </a:rPr>
              <a:t> </a:t>
            </a:r>
            <a:r>
              <a:rPr lang="fr-FR" sz="1800" dirty="0" err="1">
                <a:solidFill>
                  <a:schemeClr val="tx1"/>
                </a:solidFill>
                <a:highlight>
                  <a:srgbClr val="FFFFFF"/>
                </a:highlight>
              </a:rPr>
              <a:t>vasculature</a:t>
            </a:r>
            <a:r>
              <a:rPr lang="fr-FR" sz="1800" dirty="0">
                <a:solidFill>
                  <a:schemeClr val="tx1"/>
                </a:solidFill>
                <a:highlight>
                  <a:srgbClr val="FFFFFF"/>
                </a:highlight>
              </a:rPr>
              <a:t> </a:t>
            </a:r>
            <a:r>
              <a:rPr lang="fr-FR" dirty="0">
                <a:highlight>
                  <a:srgbClr val="FFFFFF"/>
                </a:highlight>
              </a:rPr>
              <a:t>- </a:t>
            </a:r>
            <a:r>
              <a:rPr lang="fr-FR" sz="1800" dirty="0" err="1">
                <a:solidFill>
                  <a:schemeClr val="accent1"/>
                </a:solidFill>
                <a:highlight>
                  <a:srgbClr val="FFFFFF"/>
                </a:highlight>
              </a:rPr>
              <a:t>Atchara</a:t>
            </a:r>
            <a:r>
              <a:rPr lang="fr-FR" sz="1800" dirty="0">
                <a:solidFill>
                  <a:schemeClr val="accent1"/>
                </a:solidFill>
                <a:highlight>
                  <a:srgbClr val="FFFFFF"/>
                </a:highlight>
              </a:rPr>
              <a:t> </a:t>
            </a:r>
            <a:r>
              <a:rPr lang="fr-FR" sz="1800" dirty="0" err="1">
                <a:solidFill>
                  <a:schemeClr val="accent1"/>
                </a:solidFill>
                <a:highlight>
                  <a:srgbClr val="FFFFFF"/>
                </a:highlight>
              </a:rPr>
              <a:t>Amphonphruet</a:t>
            </a:r>
            <a:endParaRPr lang="fr-FR" sz="1800" dirty="0">
              <a:solidFill>
                <a:schemeClr val="accent1"/>
              </a:solidFill>
              <a:highlight>
                <a:srgbClr val="FFFFFF"/>
              </a:highlight>
            </a:endParaRPr>
          </a:p>
        </p:txBody>
      </p:sp>
      <p:sp>
        <p:nvSpPr>
          <p:cNvPr id="3" name="ZoneTexte 2">
            <a:extLst>
              <a:ext uri="{FF2B5EF4-FFF2-40B4-BE49-F238E27FC236}">
                <a16:creationId xmlns:a16="http://schemas.microsoft.com/office/drawing/2014/main" id="{D75B36E5-3813-415D-4A7A-7AE79A3A7793}"/>
              </a:ext>
            </a:extLst>
          </p:cNvPr>
          <p:cNvSpPr txBox="1"/>
          <p:nvPr/>
        </p:nvSpPr>
        <p:spPr>
          <a:xfrm>
            <a:off x="245420" y="1255673"/>
            <a:ext cx="8856984" cy="3416320"/>
          </a:xfrm>
          <a:prstGeom prst="rect">
            <a:avLst/>
          </a:prstGeom>
          <a:noFill/>
        </p:spPr>
        <p:txBody>
          <a:bodyPr wrap="square" rtlCol="0">
            <a:spAutoFit/>
          </a:bodyPr>
          <a:lstStyle/>
          <a:p>
            <a:r>
              <a:rPr lang="fr-FR" dirty="0"/>
              <a:t>Indications chirurgicales: Atteinte de l’axe visuel ou DR</a:t>
            </a:r>
          </a:p>
          <a:p>
            <a:endParaRPr lang="fr-FR" dirty="0"/>
          </a:p>
          <a:p>
            <a:r>
              <a:rPr lang="fr-FR" dirty="0"/>
              <a:t>Importance de l’angiographie à la fluorescéine : </a:t>
            </a:r>
          </a:p>
          <a:p>
            <a:r>
              <a:rPr lang="fr-FR" dirty="0"/>
              <a:t>- Déterminer l’extension de la rétine avasculaire</a:t>
            </a:r>
          </a:p>
          <a:p>
            <a:r>
              <a:rPr lang="fr-FR" dirty="0"/>
              <a:t>- Confirmer la présence des vaisseaux dans la tige vasculaire</a:t>
            </a:r>
          </a:p>
          <a:p>
            <a:r>
              <a:rPr lang="fr-FR" dirty="0"/>
              <a:t>- Déterminer l’anatomie de la macula</a:t>
            </a:r>
          </a:p>
          <a:p>
            <a:endParaRPr lang="fr-FR" dirty="0"/>
          </a:p>
          <a:p>
            <a:r>
              <a:rPr lang="fr-FR" dirty="0"/>
              <a:t>Avantages: </a:t>
            </a:r>
          </a:p>
          <a:p>
            <a:r>
              <a:rPr lang="fr-FR" dirty="0"/>
              <a:t>- Guider la </a:t>
            </a:r>
            <a:r>
              <a:rPr lang="fr-FR" dirty="0" err="1"/>
              <a:t>photocoagulation</a:t>
            </a:r>
            <a:r>
              <a:rPr lang="fr-FR" dirty="0"/>
              <a:t> laser</a:t>
            </a:r>
          </a:p>
          <a:p>
            <a:r>
              <a:rPr lang="fr-FR" dirty="0"/>
              <a:t>- Confirmer le diagnostic et le plan chirurgical</a:t>
            </a:r>
          </a:p>
          <a:p>
            <a:r>
              <a:rPr lang="fr-FR" dirty="0"/>
              <a:t>- Prédire le pronostic post opératoire</a:t>
            </a:r>
          </a:p>
          <a:p>
            <a:endParaRPr lang="en-GB" dirty="0"/>
          </a:p>
        </p:txBody>
      </p:sp>
      <p:sp>
        <p:nvSpPr>
          <p:cNvPr id="7" name="ZoneTexte 6">
            <a:extLst>
              <a:ext uri="{FF2B5EF4-FFF2-40B4-BE49-F238E27FC236}">
                <a16:creationId xmlns:a16="http://schemas.microsoft.com/office/drawing/2014/main" id="{8C8316B2-B3D7-BC4E-9E81-63C7375B6C4C}"/>
              </a:ext>
            </a:extLst>
          </p:cNvPr>
          <p:cNvSpPr txBox="1"/>
          <p:nvPr/>
        </p:nvSpPr>
        <p:spPr>
          <a:xfrm>
            <a:off x="5598236" y="129766"/>
            <a:ext cx="3213830" cy="584775"/>
          </a:xfrm>
          <a:prstGeom prst="rect">
            <a:avLst/>
          </a:prstGeom>
          <a:noFill/>
          <a:ln>
            <a:noFill/>
          </a:ln>
        </p:spPr>
        <p:txBody>
          <a:bodyPr wrap="none" rtlCol="0">
            <a:spAutoFit/>
          </a:bodyPr>
          <a:lstStyle/>
          <a:p>
            <a:pPr algn="r"/>
            <a:r>
              <a:rPr lang="en-US" sz="1600" b="1" dirty="0">
                <a:solidFill>
                  <a:schemeClr val="accent1"/>
                </a:solidFill>
                <a:latin typeface="Franklin Gothic Medium" panose="020B0603020102020204" pitchFamily="34" charset="0"/>
              </a:rPr>
              <a:t>Session 4. </a:t>
            </a:r>
            <a:r>
              <a:rPr lang="fr-FR" sz="1600" b="1" dirty="0" err="1">
                <a:solidFill>
                  <a:schemeClr val="accent1"/>
                </a:solidFill>
                <a:highlight>
                  <a:srgbClr val="FFFFFF"/>
                </a:highlight>
              </a:rPr>
              <a:t>Pediatric</a:t>
            </a:r>
            <a:r>
              <a:rPr lang="fr-FR" sz="1600" b="1" dirty="0">
                <a:solidFill>
                  <a:schemeClr val="accent1"/>
                </a:solidFill>
                <a:highlight>
                  <a:srgbClr val="FFFFFF"/>
                </a:highlight>
              </a:rPr>
              <a:t> </a:t>
            </a:r>
            <a:r>
              <a:rPr lang="fr-FR" sz="1600" b="1" dirty="0" err="1">
                <a:solidFill>
                  <a:schemeClr val="accent1"/>
                </a:solidFill>
                <a:highlight>
                  <a:srgbClr val="FFFFFF"/>
                </a:highlight>
              </a:rPr>
              <a:t>Retina</a:t>
            </a:r>
            <a:r>
              <a:rPr lang="fr-FR" sz="1600" b="1" dirty="0">
                <a:solidFill>
                  <a:schemeClr val="accent1"/>
                </a:solidFill>
                <a:highlight>
                  <a:srgbClr val="FFFFFF"/>
                </a:highlight>
              </a:rPr>
              <a:t> </a:t>
            </a:r>
            <a:r>
              <a:rPr lang="fr-FR" sz="1600" b="1" dirty="0" err="1">
                <a:solidFill>
                  <a:schemeClr val="accent1"/>
                </a:solidFill>
                <a:highlight>
                  <a:srgbClr val="FFFFFF"/>
                </a:highlight>
              </a:rPr>
              <a:t>Surgery</a:t>
            </a:r>
            <a:br>
              <a:rPr lang="fr-FR" sz="1600" b="1" dirty="0">
                <a:solidFill>
                  <a:schemeClr val="accent1"/>
                </a:solidFill>
                <a:highlight>
                  <a:srgbClr val="FFFFFF"/>
                </a:highlight>
              </a:rPr>
            </a:br>
            <a:endParaRPr lang="en-US" sz="1600" b="1" dirty="0">
              <a:solidFill>
                <a:schemeClr val="accent1"/>
              </a:solidFill>
              <a:latin typeface="Franklin Gothic Medium" panose="020B0603020102020204" pitchFamily="34" charset="0"/>
            </a:endParaRPr>
          </a:p>
        </p:txBody>
      </p:sp>
    </p:spTree>
    <p:extLst>
      <p:ext uri="{BB962C8B-B14F-4D97-AF65-F5344CB8AC3E}">
        <p14:creationId xmlns:p14="http://schemas.microsoft.com/office/powerpoint/2010/main" val="1913014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5252484" y="0"/>
            <a:ext cx="3891516" cy="593048"/>
          </a:xfrm>
          <a:prstGeom prst="rect">
            <a:avLst/>
          </a:prstGeom>
        </p:spPr>
      </p:pic>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r="42558" b="85032"/>
          <a:stretch/>
        </p:blipFill>
        <p:spPr>
          <a:xfrm>
            <a:off x="0" y="0"/>
            <a:ext cx="5252484" cy="593048"/>
          </a:xfrm>
          <a:prstGeom prst="rect">
            <a:avLst/>
          </a:prstGeom>
        </p:spPr>
      </p:pic>
      <p:sp>
        <p:nvSpPr>
          <p:cNvPr id="15" name="Espace réservé du contenu 2"/>
          <p:cNvSpPr txBox="1">
            <a:spLocks/>
          </p:cNvSpPr>
          <p:nvPr/>
        </p:nvSpPr>
        <p:spPr>
          <a:xfrm>
            <a:off x="239909" y="1183604"/>
            <a:ext cx="5629814" cy="35283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sz="1400">
              <a:solidFill>
                <a:schemeClr val="tx1"/>
              </a:solidFill>
            </a:endParaRPr>
          </a:p>
        </p:txBody>
      </p:sp>
      <p:sp>
        <p:nvSpPr>
          <p:cNvPr id="11" name="Rectangle 10"/>
          <p:cNvSpPr/>
          <p:nvPr/>
        </p:nvSpPr>
        <p:spPr>
          <a:xfrm>
            <a:off x="179512" y="1131590"/>
            <a:ext cx="8772776" cy="36004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0" y="4803998"/>
            <a:ext cx="9144000" cy="360040"/>
          </a:xfrm>
          <a:prstGeom prst="rect">
            <a:avLst/>
          </a:prstGeom>
        </p:spPr>
      </p:pic>
      <p:sp>
        <p:nvSpPr>
          <p:cNvPr id="17" name="Espace réservé du texte 9">
            <a:extLst>
              <a:ext uri="{FF2B5EF4-FFF2-40B4-BE49-F238E27FC236}">
                <a16:creationId xmlns:a16="http://schemas.microsoft.com/office/drawing/2014/main" id="{B1DD6396-A72F-B945-ADA4-0071B20D8ADC}"/>
              </a:ext>
            </a:extLst>
          </p:cNvPr>
          <p:cNvSpPr>
            <a:spLocks noGrp="1"/>
          </p:cNvSpPr>
          <p:nvPr>
            <p:ph type="subTitle" idx="1"/>
          </p:nvPr>
        </p:nvSpPr>
        <p:spPr>
          <a:xfrm>
            <a:off x="7236296" y="4828762"/>
            <a:ext cx="1795717" cy="427278"/>
          </a:xfrm>
        </p:spPr>
        <p:txBody>
          <a:bodyPr>
            <a:noAutofit/>
          </a:bodyPr>
          <a:lstStyle/>
          <a:p>
            <a:pPr algn="l"/>
            <a:r>
              <a:rPr lang="fr-FR" sz="1050">
                <a:solidFill>
                  <a:schemeClr val="tx1"/>
                </a:solidFill>
              </a:rPr>
              <a:t>D’après </a:t>
            </a:r>
            <a:r>
              <a:rPr lang="fr-FR" sz="1050" b="1" err="1">
                <a:solidFill>
                  <a:schemeClr val="tx1"/>
                </a:solidFill>
              </a:rPr>
              <a:t>Alejandra</a:t>
            </a:r>
            <a:r>
              <a:rPr lang="fr-FR" sz="1050" b="1">
                <a:solidFill>
                  <a:schemeClr val="tx1"/>
                </a:solidFill>
              </a:rPr>
              <a:t> </a:t>
            </a:r>
            <a:r>
              <a:rPr lang="fr-FR" sz="1050" b="1" err="1">
                <a:solidFill>
                  <a:schemeClr val="tx1"/>
                </a:solidFill>
              </a:rPr>
              <a:t>Daruich</a:t>
            </a:r>
            <a:endParaRPr lang="fr-FR" sz="1050" b="1">
              <a:solidFill>
                <a:schemeClr val="tx1"/>
              </a:solidFill>
            </a:endParaRPr>
          </a:p>
        </p:txBody>
      </p:sp>
      <p:sp>
        <p:nvSpPr>
          <p:cNvPr id="6" name="ZoneTexte 5">
            <a:extLst>
              <a:ext uri="{FF2B5EF4-FFF2-40B4-BE49-F238E27FC236}">
                <a16:creationId xmlns:a16="http://schemas.microsoft.com/office/drawing/2014/main" id="{75C770B0-F88D-B573-B711-1E95DB9A4A0C}"/>
              </a:ext>
            </a:extLst>
          </p:cNvPr>
          <p:cNvSpPr txBox="1"/>
          <p:nvPr/>
        </p:nvSpPr>
        <p:spPr>
          <a:xfrm>
            <a:off x="191712" y="768436"/>
            <a:ext cx="9060808" cy="369332"/>
          </a:xfrm>
          <a:prstGeom prst="rect">
            <a:avLst/>
          </a:prstGeom>
          <a:noFill/>
        </p:spPr>
        <p:txBody>
          <a:bodyPr wrap="square" rtlCol="0">
            <a:spAutoFit/>
          </a:bodyPr>
          <a:lstStyle/>
          <a:p>
            <a:pPr marL="285750" indent="-285750" algn="l">
              <a:buFont typeface="Arial" panose="020B0604020202020204" pitchFamily="34" charset="0"/>
              <a:buChar char="•"/>
            </a:pPr>
            <a:r>
              <a:rPr lang="fr-FR" sz="1800" dirty="0">
                <a:solidFill>
                  <a:schemeClr val="tx1"/>
                </a:solidFill>
                <a:highlight>
                  <a:srgbClr val="FFFFFF"/>
                </a:highlight>
              </a:rPr>
              <a:t>Persistent </a:t>
            </a:r>
            <a:r>
              <a:rPr lang="fr-FR" sz="1800" dirty="0" err="1">
                <a:solidFill>
                  <a:schemeClr val="tx1"/>
                </a:solidFill>
                <a:highlight>
                  <a:srgbClr val="FFFFFF"/>
                </a:highlight>
              </a:rPr>
              <a:t>fetal</a:t>
            </a:r>
            <a:r>
              <a:rPr lang="fr-FR" sz="1800" dirty="0">
                <a:solidFill>
                  <a:schemeClr val="tx1"/>
                </a:solidFill>
                <a:highlight>
                  <a:srgbClr val="FFFFFF"/>
                </a:highlight>
              </a:rPr>
              <a:t> </a:t>
            </a:r>
            <a:r>
              <a:rPr lang="fr-FR" sz="1800" dirty="0" err="1">
                <a:solidFill>
                  <a:schemeClr val="tx1"/>
                </a:solidFill>
                <a:highlight>
                  <a:srgbClr val="FFFFFF"/>
                </a:highlight>
              </a:rPr>
              <a:t>vasculature</a:t>
            </a:r>
            <a:r>
              <a:rPr lang="fr-FR" sz="1800" dirty="0">
                <a:solidFill>
                  <a:schemeClr val="tx1"/>
                </a:solidFill>
                <a:highlight>
                  <a:srgbClr val="FFFFFF"/>
                </a:highlight>
              </a:rPr>
              <a:t> </a:t>
            </a:r>
            <a:r>
              <a:rPr lang="fr-FR" dirty="0">
                <a:highlight>
                  <a:srgbClr val="FFFFFF"/>
                </a:highlight>
              </a:rPr>
              <a:t>- </a:t>
            </a:r>
            <a:r>
              <a:rPr lang="fr-FR" sz="1800" dirty="0" err="1">
                <a:solidFill>
                  <a:schemeClr val="accent1"/>
                </a:solidFill>
                <a:highlight>
                  <a:srgbClr val="FFFFFF"/>
                </a:highlight>
              </a:rPr>
              <a:t>Atchara</a:t>
            </a:r>
            <a:r>
              <a:rPr lang="fr-FR" sz="1800" dirty="0">
                <a:solidFill>
                  <a:schemeClr val="accent1"/>
                </a:solidFill>
                <a:highlight>
                  <a:srgbClr val="FFFFFF"/>
                </a:highlight>
              </a:rPr>
              <a:t> </a:t>
            </a:r>
            <a:r>
              <a:rPr lang="fr-FR" sz="1800" dirty="0" err="1">
                <a:solidFill>
                  <a:schemeClr val="accent1"/>
                </a:solidFill>
                <a:highlight>
                  <a:srgbClr val="FFFFFF"/>
                </a:highlight>
              </a:rPr>
              <a:t>Amphonphruet</a:t>
            </a:r>
            <a:endParaRPr lang="fr-FR" sz="1800" dirty="0">
              <a:solidFill>
                <a:schemeClr val="accent1"/>
              </a:solidFill>
              <a:highlight>
                <a:srgbClr val="FFFFFF"/>
              </a:highlight>
            </a:endParaRPr>
          </a:p>
        </p:txBody>
      </p:sp>
      <p:sp>
        <p:nvSpPr>
          <p:cNvPr id="3" name="ZoneTexte 2">
            <a:extLst>
              <a:ext uri="{FF2B5EF4-FFF2-40B4-BE49-F238E27FC236}">
                <a16:creationId xmlns:a16="http://schemas.microsoft.com/office/drawing/2014/main" id="{D75B36E5-3813-415D-4A7A-7AE79A3A7793}"/>
              </a:ext>
            </a:extLst>
          </p:cNvPr>
          <p:cNvSpPr txBox="1"/>
          <p:nvPr/>
        </p:nvSpPr>
        <p:spPr>
          <a:xfrm>
            <a:off x="245420" y="1255673"/>
            <a:ext cx="8856984" cy="3416320"/>
          </a:xfrm>
          <a:prstGeom prst="rect">
            <a:avLst/>
          </a:prstGeom>
          <a:noFill/>
        </p:spPr>
        <p:txBody>
          <a:bodyPr wrap="square" rtlCol="0">
            <a:spAutoFit/>
          </a:bodyPr>
          <a:lstStyle/>
          <a:p>
            <a:r>
              <a:rPr lang="fr-FR" u="sng" dirty="0"/>
              <a:t>Technique chirurgicale</a:t>
            </a:r>
            <a:r>
              <a:rPr lang="fr-FR" dirty="0"/>
              <a:t>:</a:t>
            </a:r>
          </a:p>
          <a:p>
            <a:r>
              <a:rPr lang="fr-FR" dirty="0"/>
              <a:t>- 2 ou 3 voies, 25 ou 27G</a:t>
            </a:r>
          </a:p>
          <a:p>
            <a:r>
              <a:rPr lang="fr-FR" dirty="0"/>
              <a:t>- Incision au limbe ou</a:t>
            </a:r>
          </a:p>
          <a:p>
            <a:r>
              <a:rPr lang="fr-FR" dirty="0"/>
              <a:t>- Pars </a:t>
            </a:r>
            <a:r>
              <a:rPr lang="fr-FR" dirty="0" err="1"/>
              <a:t>plicata</a:t>
            </a:r>
            <a:r>
              <a:rPr lang="fr-FR" dirty="0"/>
              <a:t>: ablation de la tige, minimiser le trauma rétinien</a:t>
            </a:r>
          </a:p>
          <a:p>
            <a:r>
              <a:rPr lang="fr-FR" dirty="0"/>
              <a:t>- Utilisation des anti-VEGF: contradictoire</a:t>
            </a:r>
          </a:p>
          <a:p>
            <a:endParaRPr lang="fr-FR" dirty="0"/>
          </a:p>
          <a:p>
            <a:r>
              <a:rPr lang="fr-FR" u="sng" dirty="0"/>
              <a:t>Pronostic visuel:</a:t>
            </a:r>
            <a:r>
              <a:rPr lang="fr-FR" dirty="0"/>
              <a:t> il dépend</a:t>
            </a:r>
          </a:p>
          <a:p>
            <a:r>
              <a:rPr lang="fr-FR" dirty="0"/>
              <a:t>- du type de la PVF. Meilleur si PVF antérieure</a:t>
            </a:r>
          </a:p>
          <a:p>
            <a:r>
              <a:rPr lang="fr-FR" dirty="0"/>
              <a:t>- de l’âge: traitement précoce meilleur pronostic visuel</a:t>
            </a:r>
          </a:p>
          <a:p>
            <a:r>
              <a:rPr lang="fr-FR" dirty="0"/>
              <a:t>- de la bilatéralité</a:t>
            </a:r>
          </a:p>
          <a:p>
            <a:r>
              <a:rPr lang="fr-FR" dirty="0"/>
              <a:t>- des anomalies associés: atrophie maculaire, altérations de l’EPR </a:t>
            </a:r>
          </a:p>
          <a:p>
            <a:r>
              <a:rPr lang="fr-FR" dirty="0"/>
              <a:t>- des complications secondaires: glaucome</a:t>
            </a:r>
          </a:p>
        </p:txBody>
      </p:sp>
      <p:sp>
        <p:nvSpPr>
          <p:cNvPr id="7" name="ZoneTexte 6">
            <a:extLst>
              <a:ext uri="{FF2B5EF4-FFF2-40B4-BE49-F238E27FC236}">
                <a16:creationId xmlns:a16="http://schemas.microsoft.com/office/drawing/2014/main" id="{B620E706-B6AF-98B3-624C-DFD402AD7E6B}"/>
              </a:ext>
            </a:extLst>
          </p:cNvPr>
          <p:cNvSpPr txBox="1"/>
          <p:nvPr/>
        </p:nvSpPr>
        <p:spPr>
          <a:xfrm>
            <a:off x="5598236" y="129766"/>
            <a:ext cx="3213830" cy="584775"/>
          </a:xfrm>
          <a:prstGeom prst="rect">
            <a:avLst/>
          </a:prstGeom>
          <a:noFill/>
          <a:ln>
            <a:noFill/>
          </a:ln>
        </p:spPr>
        <p:txBody>
          <a:bodyPr wrap="none" rtlCol="0">
            <a:spAutoFit/>
          </a:bodyPr>
          <a:lstStyle/>
          <a:p>
            <a:pPr algn="r"/>
            <a:r>
              <a:rPr lang="en-US" sz="1600" b="1" dirty="0">
                <a:solidFill>
                  <a:schemeClr val="accent1"/>
                </a:solidFill>
                <a:latin typeface="Franklin Gothic Medium" panose="020B0603020102020204" pitchFamily="34" charset="0"/>
              </a:rPr>
              <a:t>Session 4. </a:t>
            </a:r>
            <a:r>
              <a:rPr lang="fr-FR" sz="1600" b="1" dirty="0" err="1">
                <a:solidFill>
                  <a:schemeClr val="accent1"/>
                </a:solidFill>
                <a:highlight>
                  <a:srgbClr val="FFFFFF"/>
                </a:highlight>
              </a:rPr>
              <a:t>Pediatric</a:t>
            </a:r>
            <a:r>
              <a:rPr lang="fr-FR" sz="1600" b="1" dirty="0">
                <a:solidFill>
                  <a:schemeClr val="accent1"/>
                </a:solidFill>
                <a:highlight>
                  <a:srgbClr val="FFFFFF"/>
                </a:highlight>
              </a:rPr>
              <a:t> </a:t>
            </a:r>
            <a:r>
              <a:rPr lang="fr-FR" sz="1600" b="1" dirty="0" err="1">
                <a:solidFill>
                  <a:schemeClr val="accent1"/>
                </a:solidFill>
                <a:highlight>
                  <a:srgbClr val="FFFFFF"/>
                </a:highlight>
              </a:rPr>
              <a:t>Retina</a:t>
            </a:r>
            <a:r>
              <a:rPr lang="fr-FR" sz="1600" b="1" dirty="0">
                <a:solidFill>
                  <a:schemeClr val="accent1"/>
                </a:solidFill>
                <a:highlight>
                  <a:srgbClr val="FFFFFF"/>
                </a:highlight>
              </a:rPr>
              <a:t> </a:t>
            </a:r>
            <a:r>
              <a:rPr lang="fr-FR" sz="1600" b="1" dirty="0" err="1">
                <a:solidFill>
                  <a:schemeClr val="accent1"/>
                </a:solidFill>
                <a:highlight>
                  <a:srgbClr val="FFFFFF"/>
                </a:highlight>
              </a:rPr>
              <a:t>Surgery</a:t>
            </a:r>
            <a:br>
              <a:rPr lang="fr-FR" sz="1600" b="1" dirty="0">
                <a:solidFill>
                  <a:schemeClr val="accent1"/>
                </a:solidFill>
                <a:highlight>
                  <a:srgbClr val="FFFFFF"/>
                </a:highlight>
              </a:rPr>
            </a:br>
            <a:endParaRPr lang="en-US" sz="1600" b="1" dirty="0">
              <a:solidFill>
                <a:schemeClr val="accent1"/>
              </a:solidFill>
              <a:latin typeface="Franklin Gothic Medium" panose="020B0603020102020204" pitchFamily="34" charset="0"/>
            </a:endParaRPr>
          </a:p>
        </p:txBody>
      </p:sp>
    </p:spTree>
    <p:extLst>
      <p:ext uri="{BB962C8B-B14F-4D97-AF65-F5344CB8AC3E}">
        <p14:creationId xmlns:p14="http://schemas.microsoft.com/office/powerpoint/2010/main" val="1200005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5252484" y="0"/>
            <a:ext cx="3891516" cy="593048"/>
          </a:xfrm>
          <a:prstGeom prst="rect">
            <a:avLst/>
          </a:prstGeom>
        </p:spPr>
      </p:pic>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r="42558" b="85032"/>
          <a:stretch/>
        </p:blipFill>
        <p:spPr>
          <a:xfrm>
            <a:off x="0" y="0"/>
            <a:ext cx="5252484" cy="593048"/>
          </a:xfrm>
          <a:prstGeom prst="rect">
            <a:avLst/>
          </a:prstGeom>
        </p:spPr>
      </p:pic>
      <p:sp>
        <p:nvSpPr>
          <p:cNvPr id="15" name="Espace réservé du contenu 2"/>
          <p:cNvSpPr txBox="1">
            <a:spLocks/>
          </p:cNvSpPr>
          <p:nvPr/>
        </p:nvSpPr>
        <p:spPr>
          <a:xfrm>
            <a:off x="239909" y="1183604"/>
            <a:ext cx="5629814" cy="35283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sz="1400">
              <a:solidFill>
                <a:schemeClr val="tx1"/>
              </a:solidFill>
            </a:endParaRPr>
          </a:p>
        </p:txBody>
      </p:sp>
      <p:sp>
        <p:nvSpPr>
          <p:cNvPr id="11" name="Rectangle 10"/>
          <p:cNvSpPr/>
          <p:nvPr/>
        </p:nvSpPr>
        <p:spPr>
          <a:xfrm>
            <a:off x="179512" y="1131590"/>
            <a:ext cx="8772776" cy="36004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0" y="4803998"/>
            <a:ext cx="9144000" cy="360040"/>
          </a:xfrm>
          <a:prstGeom prst="rect">
            <a:avLst/>
          </a:prstGeom>
        </p:spPr>
      </p:pic>
      <p:sp>
        <p:nvSpPr>
          <p:cNvPr id="17" name="Espace réservé du texte 9">
            <a:extLst>
              <a:ext uri="{FF2B5EF4-FFF2-40B4-BE49-F238E27FC236}">
                <a16:creationId xmlns:a16="http://schemas.microsoft.com/office/drawing/2014/main" id="{B1DD6396-A72F-B945-ADA4-0071B20D8ADC}"/>
              </a:ext>
            </a:extLst>
          </p:cNvPr>
          <p:cNvSpPr>
            <a:spLocks noGrp="1"/>
          </p:cNvSpPr>
          <p:nvPr>
            <p:ph type="subTitle" idx="1"/>
          </p:nvPr>
        </p:nvSpPr>
        <p:spPr>
          <a:xfrm>
            <a:off x="7236296" y="4828762"/>
            <a:ext cx="1795717" cy="427278"/>
          </a:xfrm>
        </p:spPr>
        <p:txBody>
          <a:bodyPr>
            <a:noAutofit/>
          </a:bodyPr>
          <a:lstStyle/>
          <a:p>
            <a:pPr algn="l"/>
            <a:r>
              <a:rPr lang="fr-FR" sz="1050">
                <a:solidFill>
                  <a:schemeClr val="tx1"/>
                </a:solidFill>
              </a:rPr>
              <a:t>D’après </a:t>
            </a:r>
            <a:r>
              <a:rPr lang="fr-FR" sz="1050" b="1" err="1">
                <a:solidFill>
                  <a:schemeClr val="tx1"/>
                </a:solidFill>
              </a:rPr>
              <a:t>Alejandra</a:t>
            </a:r>
            <a:r>
              <a:rPr lang="fr-FR" sz="1050" b="1">
                <a:solidFill>
                  <a:schemeClr val="tx1"/>
                </a:solidFill>
              </a:rPr>
              <a:t> </a:t>
            </a:r>
            <a:r>
              <a:rPr lang="fr-FR" sz="1050" b="1" err="1">
                <a:solidFill>
                  <a:schemeClr val="tx1"/>
                </a:solidFill>
              </a:rPr>
              <a:t>Daruich</a:t>
            </a:r>
            <a:endParaRPr lang="fr-FR" sz="1050" b="1">
              <a:solidFill>
                <a:schemeClr val="tx1"/>
              </a:solidFill>
            </a:endParaRPr>
          </a:p>
        </p:txBody>
      </p:sp>
      <p:sp>
        <p:nvSpPr>
          <p:cNvPr id="6" name="ZoneTexte 5">
            <a:extLst>
              <a:ext uri="{FF2B5EF4-FFF2-40B4-BE49-F238E27FC236}">
                <a16:creationId xmlns:a16="http://schemas.microsoft.com/office/drawing/2014/main" id="{75C770B0-F88D-B573-B711-1E95DB9A4A0C}"/>
              </a:ext>
            </a:extLst>
          </p:cNvPr>
          <p:cNvSpPr txBox="1"/>
          <p:nvPr/>
        </p:nvSpPr>
        <p:spPr>
          <a:xfrm>
            <a:off x="191712" y="768436"/>
            <a:ext cx="9060808" cy="369332"/>
          </a:xfrm>
          <a:prstGeom prst="rect">
            <a:avLst/>
          </a:prstGeom>
          <a:noFill/>
        </p:spPr>
        <p:txBody>
          <a:bodyPr wrap="square" rtlCol="0">
            <a:spAutoFit/>
          </a:bodyPr>
          <a:lstStyle/>
          <a:p>
            <a:pPr marL="285750" indent="-285750" algn="l">
              <a:buFont typeface="Arial" panose="020B0604020202020204" pitchFamily="34" charset="0"/>
              <a:buChar char="•"/>
            </a:pPr>
            <a:r>
              <a:rPr lang="fr-FR" sz="1800" dirty="0" err="1">
                <a:solidFill>
                  <a:schemeClr val="tx1"/>
                </a:solidFill>
                <a:highlight>
                  <a:srgbClr val="FFFFFF"/>
                </a:highlight>
              </a:rPr>
              <a:t>Vitreoretinal</a:t>
            </a:r>
            <a:r>
              <a:rPr lang="fr-FR" sz="1800" dirty="0">
                <a:solidFill>
                  <a:schemeClr val="tx1"/>
                </a:solidFill>
                <a:highlight>
                  <a:srgbClr val="FFFFFF"/>
                </a:highlight>
              </a:rPr>
              <a:t> Management in Non </a:t>
            </a:r>
            <a:r>
              <a:rPr lang="fr-FR" sz="1800" dirty="0" err="1">
                <a:solidFill>
                  <a:schemeClr val="tx1"/>
                </a:solidFill>
                <a:highlight>
                  <a:srgbClr val="FFFFFF"/>
                </a:highlight>
              </a:rPr>
              <a:t>Accidental</a:t>
            </a:r>
            <a:r>
              <a:rPr lang="fr-FR" sz="1800" dirty="0">
                <a:solidFill>
                  <a:schemeClr val="tx1"/>
                </a:solidFill>
                <a:highlight>
                  <a:srgbClr val="FFFFFF"/>
                </a:highlight>
              </a:rPr>
              <a:t> Trauma NAT - </a:t>
            </a:r>
            <a:r>
              <a:rPr lang="fr-FR" sz="1800" dirty="0" err="1">
                <a:solidFill>
                  <a:schemeClr val="accent1"/>
                </a:solidFill>
                <a:highlight>
                  <a:srgbClr val="FFFFFF"/>
                </a:highlight>
              </a:rPr>
              <a:t>Armie</a:t>
            </a:r>
            <a:r>
              <a:rPr lang="fr-FR" sz="1800" dirty="0">
                <a:solidFill>
                  <a:schemeClr val="accent1"/>
                </a:solidFill>
                <a:highlight>
                  <a:srgbClr val="FFFFFF"/>
                </a:highlight>
              </a:rPr>
              <a:t> Harper</a:t>
            </a:r>
          </a:p>
        </p:txBody>
      </p:sp>
      <p:sp>
        <p:nvSpPr>
          <p:cNvPr id="3" name="ZoneTexte 2">
            <a:extLst>
              <a:ext uri="{FF2B5EF4-FFF2-40B4-BE49-F238E27FC236}">
                <a16:creationId xmlns:a16="http://schemas.microsoft.com/office/drawing/2014/main" id="{1FDB504A-89E0-AA90-6DC8-3C25BE57F7FD}"/>
              </a:ext>
            </a:extLst>
          </p:cNvPr>
          <p:cNvSpPr txBox="1"/>
          <p:nvPr/>
        </p:nvSpPr>
        <p:spPr>
          <a:xfrm>
            <a:off x="239909" y="1209776"/>
            <a:ext cx="8580563" cy="3416320"/>
          </a:xfrm>
          <a:prstGeom prst="rect">
            <a:avLst/>
          </a:prstGeom>
          <a:noFill/>
        </p:spPr>
        <p:txBody>
          <a:bodyPr wrap="square" rtlCol="0">
            <a:spAutoFit/>
          </a:bodyPr>
          <a:lstStyle/>
          <a:p>
            <a:r>
              <a:rPr lang="fr-FR" dirty="0"/>
              <a:t>Recommandations pour les Traumatismes Crâniens Non Accidentels</a:t>
            </a:r>
          </a:p>
          <a:p>
            <a:endParaRPr lang="fr-FR" dirty="0"/>
          </a:p>
          <a:p>
            <a:pPr marL="342900" indent="-342900">
              <a:buAutoNum type="arabicParenR"/>
            </a:pPr>
            <a:r>
              <a:rPr lang="fr-FR" dirty="0" err="1"/>
              <a:t>Rétinophotographies</a:t>
            </a:r>
            <a:r>
              <a:rPr lang="fr-FR" dirty="0"/>
              <a:t>: documentation médico-légale, aide à la prise de décision thérapeutique</a:t>
            </a:r>
          </a:p>
          <a:p>
            <a:pPr marL="342900" indent="-342900">
              <a:buAutoNum type="arabicParenR"/>
            </a:pPr>
            <a:r>
              <a:rPr lang="fr-FR" dirty="0"/>
              <a:t>Angiographie à la fluorescéine: détection des zones d’ischémie rétinienne périphérique</a:t>
            </a:r>
          </a:p>
          <a:p>
            <a:pPr marL="342900" indent="-342900">
              <a:buAutoNum type="arabicParenR"/>
            </a:pPr>
            <a:r>
              <a:rPr lang="fr-FR" dirty="0"/>
              <a:t>OCT: Suivi des hémorragies sous la MLI</a:t>
            </a:r>
          </a:p>
          <a:p>
            <a:pPr marL="342900" indent="-342900">
              <a:buAutoNum type="arabicParenR"/>
            </a:pPr>
            <a:r>
              <a:rPr lang="fr-FR" dirty="0"/>
              <a:t>Traitement</a:t>
            </a:r>
          </a:p>
          <a:p>
            <a:r>
              <a:rPr lang="fr-FR" dirty="0"/>
              <a:t>- Résolution spontanée fréquente</a:t>
            </a:r>
          </a:p>
          <a:p>
            <a:r>
              <a:rPr lang="fr-FR" dirty="0"/>
              <a:t>- Positionnement 45°? </a:t>
            </a:r>
          </a:p>
          <a:p>
            <a:r>
              <a:rPr lang="fr-FR" dirty="0"/>
              <a:t>5) Laser: si ischémie présente en FA</a:t>
            </a:r>
          </a:p>
          <a:p>
            <a:r>
              <a:rPr lang="fr-FR" dirty="0"/>
              <a:t>6) Vitrectomie en cas d’hémorragie maculaire persistante</a:t>
            </a:r>
          </a:p>
        </p:txBody>
      </p:sp>
      <p:sp>
        <p:nvSpPr>
          <p:cNvPr id="7" name="ZoneTexte 6">
            <a:extLst>
              <a:ext uri="{FF2B5EF4-FFF2-40B4-BE49-F238E27FC236}">
                <a16:creationId xmlns:a16="http://schemas.microsoft.com/office/drawing/2014/main" id="{DDFBBFC9-04FE-F162-2127-83E6D0CEFDE6}"/>
              </a:ext>
            </a:extLst>
          </p:cNvPr>
          <p:cNvSpPr txBox="1"/>
          <p:nvPr/>
        </p:nvSpPr>
        <p:spPr>
          <a:xfrm>
            <a:off x="5598236" y="129766"/>
            <a:ext cx="3213830" cy="584775"/>
          </a:xfrm>
          <a:prstGeom prst="rect">
            <a:avLst/>
          </a:prstGeom>
          <a:noFill/>
          <a:ln>
            <a:noFill/>
          </a:ln>
        </p:spPr>
        <p:txBody>
          <a:bodyPr wrap="none" rtlCol="0">
            <a:spAutoFit/>
          </a:bodyPr>
          <a:lstStyle/>
          <a:p>
            <a:pPr algn="r"/>
            <a:r>
              <a:rPr lang="en-US" sz="1600" b="1" dirty="0">
                <a:solidFill>
                  <a:schemeClr val="accent1"/>
                </a:solidFill>
                <a:latin typeface="Franklin Gothic Medium" panose="020B0603020102020204" pitchFamily="34" charset="0"/>
              </a:rPr>
              <a:t>Session 4. </a:t>
            </a:r>
            <a:r>
              <a:rPr lang="fr-FR" sz="1600" b="1" dirty="0" err="1">
                <a:solidFill>
                  <a:schemeClr val="accent1"/>
                </a:solidFill>
                <a:highlight>
                  <a:srgbClr val="FFFFFF"/>
                </a:highlight>
              </a:rPr>
              <a:t>Pediatric</a:t>
            </a:r>
            <a:r>
              <a:rPr lang="fr-FR" sz="1600" b="1" dirty="0">
                <a:solidFill>
                  <a:schemeClr val="accent1"/>
                </a:solidFill>
                <a:highlight>
                  <a:srgbClr val="FFFFFF"/>
                </a:highlight>
              </a:rPr>
              <a:t> </a:t>
            </a:r>
            <a:r>
              <a:rPr lang="fr-FR" sz="1600" b="1" dirty="0" err="1">
                <a:solidFill>
                  <a:schemeClr val="accent1"/>
                </a:solidFill>
                <a:highlight>
                  <a:srgbClr val="FFFFFF"/>
                </a:highlight>
              </a:rPr>
              <a:t>Retina</a:t>
            </a:r>
            <a:r>
              <a:rPr lang="fr-FR" sz="1600" b="1" dirty="0">
                <a:solidFill>
                  <a:schemeClr val="accent1"/>
                </a:solidFill>
                <a:highlight>
                  <a:srgbClr val="FFFFFF"/>
                </a:highlight>
              </a:rPr>
              <a:t> </a:t>
            </a:r>
            <a:r>
              <a:rPr lang="fr-FR" sz="1600" b="1" dirty="0" err="1">
                <a:solidFill>
                  <a:schemeClr val="accent1"/>
                </a:solidFill>
                <a:highlight>
                  <a:srgbClr val="FFFFFF"/>
                </a:highlight>
              </a:rPr>
              <a:t>Surgery</a:t>
            </a:r>
            <a:br>
              <a:rPr lang="fr-FR" sz="1600" b="1" dirty="0">
                <a:solidFill>
                  <a:schemeClr val="accent1"/>
                </a:solidFill>
                <a:highlight>
                  <a:srgbClr val="FFFFFF"/>
                </a:highlight>
              </a:rPr>
            </a:br>
            <a:endParaRPr lang="en-US" sz="1600" b="1" dirty="0">
              <a:solidFill>
                <a:schemeClr val="accent1"/>
              </a:solidFill>
              <a:latin typeface="Franklin Gothic Medium" panose="020B0603020102020204" pitchFamily="34" charset="0"/>
            </a:endParaRPr>
          </a:p>
        </p:txBody>
      </p:sp>
    </p:spTree>
    <p:extLst>
      <p:ext uri="{BB962C8B-B14F-4D97-AF65-F5344CB8AC3E}">
        <p14:creationId xmlns:p14="http://schemas.microsoft.com/office/powerpoint/2010/main" val="284144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5252484" y="0"/>
            <a:ext cx="3891516" cy="593048"/>
          </a:xfrm>
          <a:prstGeom prst="rect">
            <a:avLst/>
          </a:prstGeom>
        </p:spPr>
      </p:pic>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r="42558" b="85032"/>
          <a:stretch/>
        </p:blipFill>
        <p:spPr>
          <a:xfrm>
            <a:off x="0" y="0"/>
            <a:ext cx="5252484" cy="593048"/>
          </a:xfrm>
          <a:prstGeom prst="rect">
            <a:avLst/>
          </a:prstGeom>
        </p:spPr>
      </p:pic>
      <p:sp>
        <p:nvSpPr>
          <p:cNvPr id="15" name="Espace réservé du contenu 2"/>
          <p:cNvSpPr txBox="1">
            <a:spLocks/>
          </p:cNvSpPr>
          <p:nvPr/>
        </p:nvSpPr>
        <p:spPr>
          <a:xfrm>
            <a:off x="239909" y="1183604"/>
            <a:ext cx="5629814" cy="35283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sz="1400">
              <a:solidFill>
                <a:schemeClr val="tx1"/>
              </a:solidFill>
            </a:endParaRPr>
          </a:p>
        </p:txBody>
      </p:sp>
      <p:sp>
        <p:nvSpPr>
          <p:cNvPr id="11" name="Rectangle 10"/>
          <p:cNvSpPr/>
          <p:nvPr/>
        </p:nvSpPr>
        <p:spPr>
          <a:xfrm>
            <a:off x="179512" y="1131590"/>
            <a:ext cx="8772776" cy="36004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0" y="4803998"/>
            <a:ext cx="9144000" cy="360040"/>
          </a:xfrm>
          <a:prstGeom prst="rect">
            <a:avLst/>
          </a:prstGeom>
        </p:spPr>
      </p:pic>
      <p:sp>
        <p:nvSpPr>
          <p:cNvPr id="17" name="Espace réservé du texte 9">
            <a:extLst>
              <a:ext uri="{FF2B5EF4-FFF2-40B4-BE49-F238E27FC236}">
                <a16:creationId xmlns:a16="http://schemas.microsoft.com/office/drawing/2014/main" id="{B1DD6396-A72F-B945-ADA4-0071B20D8ADC}"/>
              </a:ext>
            </a:extLst>
          </p:cNvPr>
          <p:cNvSpPr>
            <a:spLocks noGrp="1"/>
          </p:cNvSpPr>
          <p:nvPr>
            <p:ph type="subTitle" idx="1"/>
          </p:nvPr>
        </p:nvSpPr>
        <p:spPr>
          <a:xfrm>
            <a:off x="7236296" y="4828762"/>
            <a:ext cx="1795717" cy="427278"/>
          </a:xfrm>
        </p:spPr>
        <p:txBody>
          <a:bodyPr>
            <a:noAutofit/>
          </a:bodyPr>
          <a:lstStyle/>
          <a:p>
            <a:pPr algn="l"/>
            <a:r>
              <a:rPr lang="fr-FR" sz="1050">
                <a:solidFill>
                  <a:schemeClr val="tx1"/>
                </a:solidFill>
              </a:rPr>
              <a:t>D’après </a:t>
            </a:r>
            <a:r>
              <a:rPr lang="fr-FR" sz="1050" b="1" err="1">
                <a:solidFill>
                  <a:schemeClr val="tx1"/>
                </a:solidFill>
              </a:rPr>
              <a:t>Alejandra</a:t>
            </a:r>
            <a:r>
              <a:rPr lang="fr-FR" sz="1050" b="1">
                <a:solidFill>
                  <a:schemeClr val="tx1"/>
                </a:solidFill>
              </a:rPr>
              <a:t> </a:t>
            </a:r>
            <a:r>
              <a:rPr lang="fr-FR" sz="1050" b="1" err="1">
                <a:solidFill>
                  <a:schemeClr val="tx1"/>
                </a:solidFill>
              </a:rPr>
              <a:t>Daruich</a:t>
            </a:r>
            <a:endParaRPr lang="fr-FR" sz="1050" b="1">
              <a:solidFill>
                <a:schemeClr val="tx1"/>
              </a:solidFill>
            </a:endParaRPr>
          </a:p>
        </p:txBody>
      </p:sp>
      <p:sp>
        <p:nvSpPr>
          <p:cNvPr id="6" name="ZoneTexte 5">
            <a:extLst>
              <a:ext uri="{FF2B5EF4-FFF2-40B4-BE49-F238E27FC236}">
                <a16:creationId xmlns:a16="http://schemas.microsoft.com/office/drawing/2014/main" id="{75C770B0-F88D-B573-B711-1E95DB9A4A0C}"/>
              </a:ext>
            </a:extLst>
          </p:cNvPr>
          <p:cNvSpPr txBox="1"/>
          <p:nvPr/>
        </p:nvSpPr>
        <p:spPr>
          <a:xfrm>
            <a:off x="191712" y="768436"/>
            <a:ext cx="9060808" cy="369332"/>
          </a:xfrm>
          <a:prstGeom prst="rect">
            <a:avLst/>
          </a:prstGeom>
          <a:noFill/>
        </p:spPr>
        <p:txBody>
          <a:bodyPr wrap="square" rtlCol="0">
            <a:spAutoFit/>
          </a:bodyPr>
          <a:lstStyle/>
          <a:p>
            <a:pPr marL="285750" indent="-285750" algn="l">
              <a:buFont typeface="Arial" panose="020B0604020202020204" pitchFamily="34" charset="0"/>
              <a:buChar char="•"/>
            </a:pPr>
            <a:r>
              <a:rPr lang="fr-FR" sz="1800" dirty="0">
                <a:solidFill>
                  <a:schemeClr val="tx1"/>
                </a:solidFill>
                <a:highlight>
                  <a:srgbClr val="FFFFFF"/>
                </a:highlight>
              </a:rPr>
              <a:t>Management of </a:t>
            </a:r>
            <a:r>
              <a:rPr lang="fr-FR" sz="1800" dirty="0" err="1">
                <a:solidFill>
                  <a:schemeClr val="tx1"/>
                </a:solidFill>
                <a:highlight>
                  <a:srgbClr val="FFFFFF"/>
                </a:highlight>
              </a:rPr>
              <a:t>foveal</a:t>
            </a:r>
            <a:r>
              <a:rPr lang="fr-FR" sz="1800" dirty="0">
                <a:solidFill>
                  <a:schemeClr val="tx1"/>
                </a:solidFill>
                <a:highlight>
                  <a:srgbClr val="FFFFFF"/>
                </a:highlight>
              </a:rPr>
              <a:t> </a:t>
            </a:r>
            <a:r>
              <a:rPr lang="fr-FR" sz="1800" dirty="0" err="1">
                <a:solidFill>
                  <a:schemeClr val="tx1"/>
                </a:solidFill>
                <a:highlight>
                  <a:srgbClr val="FFFFFF"/>
                </a:highlight>
              </a:rPr>
              <a:t>sub</a:t>
            </a:r>
            <a:r>
              <a:rPr lang="fr-FR" sz="1800" dirty="0">
                <a:solidFill>
                  <a:schemeClr val="tx1"/>
                </a:solidFill>
                <a:highlight>
                  <a:srgbClr val="FFFFFF"/>
                </a:highlight>
              </a:rPr>
              <a:t> ILM </a:t>
            </a:r>
            <a:r>
              <a:rPr lang="fr-FR" sz="1800" dirty="0" err="1">
                <a:solidFill>
                  <a:schemeClr val="tx1"/>
                </a:solidFill>
                <a:highlight>
                  <a:srgbClr val="FFFFFF"/>
                </a:highlight>
              </a:rPr>
              <a:t>hemorrhages</a:t>
            </a:r>
            <a:r>
              <a:rPr lang="fr-FR" sz="1800" dirty="0">
                <a:solidFill>
                  <a:schemeClr val="tx1"/>
                </a:solidFill>
                <a:highlight>
                  <a:srgbClr val="FFFFFF"/>
                </a:highlight>
              </a:rPr>
              <a:t> in </a:t>
            </a:r>
            <a:r>
              <a:rPr lang="fr-FR" sz="1800" dirty="0" err="1">
                <a:solidFill>
                  <a:schemeClr val="tx1"/>
                </a:solidFill>
                <a:highlight>
                  <a:srgbClr val="FFFFFF"/>
                </a:highlight>
              </a:rPr>
              <a:t>shaken</a:t>
            </a:r>
            <a:r>
              <a:rPr lang="fr-FR" sz="1800" dirty="0">
                <a:solidFill>
                  <a:schemeClr val="tx1"/>
                </a:solidFill>
                <a:highlight>
                  <a:srgbClr val="FFFFFF"/>
                </a:highlight>
              </a:rPr>
              <a:t> babies - </a:t>
            </a:r>
            <a:r>
              <a:rPr lang="fr-FR" sz="1800" dirty="0">
                <a:solidFill>
                  <a:schemeClr val="accent1"/>
                </a:solidFill>
                <a:highlight>
                  <a:srgbClr val="FFFFFF"/>
                </a:highlight>
              </a:rPr>
              <a:t>Fanny </a:t>
            </a:r>
            <a:r>
              <a:rPr lang="fr-FR" sz="1800" dirty="0" err="1">
                <a:solidFill>
                  <a:schemeClr val="accent1"/>
                </a:solidFill>
                <a:highlight>
                  <a:srgbClr val="FFFFFF"/>
                </a:highlight>
              </a:rPr>
              <a:t>Nerinckx</a:t>
            </a:r>
            <a:endParaRPr lang="fr-FR" sz="1800" dirty="0">
              <a:solidFill>
                <a:schemeClr val="accent1"/>
              </a:solidFill>
              <a:highlight>
                <a:srgbClr val="FFFFFF"/>
              </a:highlight>
            </a:endParaRPr>
          </a:p>
        </p:txBody>
      </p:sp>
      <p:sp>
        <p:nvSpPr>
          <p:cNvPr id="7" name="ZoneTexte 6">
            <a:extLst>
              <a:ext uri="{FF2B5EF4-FFF2-40B4-BE49-F238E27FC236}">
                <a16:creationId xmlns:a16="http://schemas.microsoft.com/office/drawing/2014/main" id="{3BFAFD4A-841F-8D0F-AE11-576F59B41959}"/>
              </a:ext>
            </a:extLst>
          </p:cNvPr>
          <p:cNvSpPr txBox="1"/>
          <p:nvPr/>
        </p:nvSpPr>
        <p:spPr>
          <a:xfrm>
            <a:off x="239909" y="1190849"/>
            <a:ext cx="8712379" cy="3416320"/>
          </a:xfrm>
          <a:prstGeom prst="rect">
            <a:avLst/>
          </a:prstGeom>
          <a:noFill/>
        </p:spPr>
        <p:txBody>
          <a:bodyPr wrap="square" rtlCol="0">
            <a:spAutoFit/>
          </a:bodyPr>
          <a:lstStyle/>
          <a:p>
            <a:r>
              <a:rPr lang="fr-FR" dirty="0"/>
              <a:t>- Suivi hebdomadaire. En l’absence de résolution après 6 semaines, un traitement est indiqué</a:t>
            </a:r>
          </a:p>
          <a:p>
            <a:endParaRPr lang="fr-FR" dirty="0"/>
          </a:p>
          <a:p>
            <a:r>
              <a:rPr lang="fr-FR" dirty="0"/>
              <a:t>- Options Thérapeutiques (sans consensus):</a:t>
            </a:r>
          </a:p>
          <a:p>
            <a:pPr marL="742950" lvl="1" indent="-285750">
              <a:buFont typeface="Arial" panose="020B0604020202020204" pitchFamily="34" charset="0"/>
              <a:buChar char="•"/>
            </a:pPr>
            <a:r>
              <a:rPr lang="fr-FR" dirty="0"/>
              <a:t>Nd YAG Laser       </a:t>
            </a:r>
          </a:p>
          <a:p>
            <a:pPr marL="742950" lvl="1" indent="-285750">
              <a:buFont typeface="Arial" panose="020B0604020202020204" pitchFamily="34" charset="0"/>
              <a:buChar char="•"/>
            </a:pPr>
            <a:r>
              <a:rPr lang="fr-FR" dirty="0"/>
              <a:t>IVT de TPA + gaz </a:t>
            </a:r>
          </a:p>
          <a:p>
            <a:pPr marL="742950" lvl="1" indent="-285750">
              <a:buFont typeface="Arial" panose="020B0604020202020204" pitchFamily="34" charset="0"/>
              <a:buChar char="•"/>
            </a:pPr>
            <a:r>
              <a:rPr lang="fr-FR" dirty="0"/>
              <a:t>Vitrectomie: </a:t>
            </a:r>
          </a:p>
          <a:p>
            <a:pPr lvl="1"/>
            <a:r>
              <a:rPr lang="fr-FR" dirty="0"/>
              <a:t>	- Abord minimaliste</a:t>
            </a:r>
          </a:p>
          <a:p>
            <a:pPr lvl="1"/>
            <a:r>
              <a:rPr lang="fr-FR" dirty="0"/>
              <a:t>	- Vitrectomie centrale seule avec DPV partiel au niveau du pôle postérieur</a:t>
            </a:r>
          </a:p>
          <a:p>
            <a:pPr lvl="1"/>
            <a:r>
              <a:rPr lang="fr-FR" dirty="0"/>
              <a:t>	- Trocarts 27G avec des instruments courts </a:t>
            </a:r>
          </a:p>
          <a:p>
            <a:pPr lvl="1"/>
            <a:r>
              <a:rPr lang="fr-FR" dirty="0"/>
              <a:t>	- OCT intra-opératoire </a:t>
            </a:r>
          </a:p>
          <a:p>
            <a:pPr lvl="1"/>
            <a:r>
              <a:rPr lang="fr-FR" dirty="0"/>
              <a:t>	- Bilatérale séquentielle possible</a:t>
            </a:r>
          </a:p>
        </p:txBody>
      </p:sp>
      <p:sp>
        <p:nvSpPr>
          <p:cNvPr id="8" name="Accolade fermante 7">
            <a:extLst>
              <a:ext uri="{FF2B5EF4-FFF2-40B4-BE49-F238E27FC236}">
                <a16:creationId xmlns:a16="http://schemas.microsoft.com/office/drawing/2014/main" id="{629B2F39-2042-A0E9-1CF3-F8BE78DEB2BE}"/>
              </a:ext>
            </a:extLst>
          </p:cNvPr>
          <p:cNvSpPr/>
          <p:nvPr/>
        </p:nvSpPr>
        <p:spPr>
          <a:xfrm>
            <a:off x="2627784" y="2355726"/>
            <a:ext cx="144016" cy="4320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ZoneTexte 8">
            <a:extLst>
              <a:ext uri="{FF2B5EF4-FFF2-40B4-BE49-F238E27FC236}">
                <a16:creationId xmlns:a16="http://schemas.microsoft.com/office/drawing/2014/main" id="{7F743A2B-EDD3-15BA-8642-B3DBD00942A0}"/>
              </a:ext>
            </a:extLst>
          </p:cNvPr>
          <p:cNvSpPr txBox="1"/>
          <p:nvPr/>
        </p:nvSpPr>
        <p:spPr>
          <a:xfrm>
            <a:off x="2796309" y="2355726"/>
            <a:ext cx="4223400" cy="646331"/>
          </a:xfrm>
          <a:prstGeom prst="rect">
            <a:avLst/>
          </a:prstGeom>
          <a:noFill/>
        </p:spPr>
        <p:txBody>
          <a:bodyPr wrap="none" rtlCol="0">
            <a:spAutoFit/>
          </a:bodyPr>
          <a:lstStyle/>
          <a:p>
            <a:r>
              <a:rPr lang="fr-FR" sz="1800" dirty="0"/>
              <a:t>Absence de pelage de la MLI. Favorise MER</a:t>
            </a:r>
          </a:p>
          <a:p>
            <a:endParaRPr lang="en-GB" dirty="0"/>
          </a:p>
        </p:txBody>
      </p:sp>
      <p:sp>
        <p:nvSpPr>
          <p:cNvPr id="3" name="ZoneTexte 2">
            <a:extLst>
              <a:ext uri="{FF2B5EF4-FFF2-40B4-BE49-F238E27FC236}">
                <a16:creationId xmlns:a16="http://schemas.microsoft.com/office/drawing/2014/main" id="{7A65605C-C6DC-AA0E-1610-242D9D516566}"/>
              </a:ext>
            </a:extLst>
          </p:cNvPr>
          <p:cNvSpPr txBox="1"/>
          <p:nvPr/>
        </p:nvSpPr>
        <p:spPr>
          <a:xfrm>
            <a:off x="5598236" y="129766"/>
            <a:ext cx="3213830" cy="584775"/>
          </a:xfrm>
          <a:prstGeom prst="rect">
            <a:avLst/>
          </a:prstGeom>
          <a:noFill/>
          <a:ln>
            <a:noFill/>
          </a:ln>
        </p:spPr>
        <p:txBody>
          <a:bodyPr wrap="none" rtlCol="0">
            <a:spAutoFit/>
          </a:bodyPr>
          <a:lstStyle/>
          <a:p>
            <a:pPr algn="r"/>
            <a:r>
              <a:rPr lang="en-US" sz="1600" b="1" dirty="0">
                <a:solidFill>
                  <a:schemeClr val="accent1"/>
                </a:solidFill>
                <a:latin typeface="Franklin Gothic Medium" panose="020B0603020102020204" pitchFamily="34" charset="0"/>
              </a:rPr>
              <a:t>Session 4. </a:t>
            </a:r>
            <a:r>
              <a:rPr lang="fr-FR" sz="1600" b="1" dirty="0" err="1">
                <a:solidFill>
                  <a:schemeClr val="accent1"/>
                </a:solidFill>
                <a:highlight>
                  <a:srgbClr val="FFFFFF"/>
                </a:highlight>
              </a:rPr>
              <a:t>Pediatric</a:t>
            </a:r>
            <a:r>
              <a:rPr lang="fr-FR" sz="1600" b="1" dirty="0">
                <a:solidFill>
                  <a:schemeClr val="accent1"/>
                </a:solidFill>
                <a:highlight>
                  <a:srgbClr val="FFFFFF"/>
                </a:highlight>
              </a:rPr>
              <a:t> </a:t>
            </a:r>
            <a:r>
              <a:rPr lang="fr-FR" sz="1600" b="1" dirty="0" err="1">
                <a:solidFill>
                  <a:schemeClr val="accent1"/>
                </a:solidFill>
                <a:highlight>
                  <a:srgbClr val="FFFFFF"/>
                </a:highlight>
              </a:rPr>
              <a:t>Retina</a:t>
            </a:r>
            <a:r>
              <a:rPr lang="fr-FR" sz="1600" b="1" dirty="0">
                <a:solidFill>
                  <a:schemeClr val="accent1"/>
                </a:solidFill>
                <a:highlight>
                  <a:srgbClr val="FFFFFF"/>
                </a:highlight>
              </a:rPr>
              <a:t> </a:t>
            </a:r>
            <a:r>
              <a:rPr lang="fr-FR" sz="1600" b="1" dirty="0" err="1">
                <a:solidFill>
                  <a:schemeClr val="accent1"/>
                </a:solidFill>
                <a:highlight>
                  <a:srgbClr val="FFFFFF"/>
                </a:highlight>
              </a:rPr>
              <a:t>Surgery</a:t>
            </a:r>
            <a:br>
              <a:rPr lang="fr-FR" sz="1600" b="1" dirty="0">
                <a:solidFill>
                  <a:schemeClr val="accent1"/>
                </a:solidFill>
                <a:highlight>
                  <a:srgbClr val="FFFFFF"/>
                </a:highlight>
              </a:rPr>
            </a:br>
            <a:endParaRPr lang="en-US" sz="1600" b="1" dirty="0">
              <a:solidFill>
                <a:schemeClr val="accent1"/>
              </a:solidFill>
              <a:latin typeface="Franklin Gothic Medium" panose="020B0603020102020204" pitchFamily="34" charset="0"/>
            </a:endParaRPr>
          </a:p>
        </p:txBody>
      </p:sp>
    </p:spTree>
    <p:extLst>
      <p:ext uri="{BB962C8B-B14F-4D97-AF65-F5344CB8AC3E}">
        <p14:creationId xmlns:p14="http://schemas.microsoft.com/office/powerpoint/2010/main" val="2078154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5252484" y="0"/>
            <a:ext cx="3891516" cy="593048"/>
          </a:xfrm>
          <a:prstGeom prst="rect">
            <a:avLst/>
          </a:prstGeom>
        </p:spPr>
      </p:pic>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r="42558" b="85032"/>
          <a:stretch/>
        </p:blipFill>
        <p:spPr>
          <a:xfrm>
            <a:off x="0" y="0"/>
            <a:ext cx="5252484" cy="593048"/>
          </a:xfrm>
          <a:prstGeom prst="rect">
            <a:avLst/>
          </a:prstGeom>
        </p:spPr>
      </p:pic>
      <p:sp>
        <p:nvSpPr>
          <p:cNvPr id="15" name="Espace réservé du contenu 2"/>
          <p:cNvSpPr txBox="1">
            <a:spLocks/>
          </p:cNvSpPr>
          <p:nvPr/>
        </p:nvSpPr>
        <p:spPr>
          <a:xfrm>
            <a:off x="239909" y="1183604"/>
            <a:ext cx="5629814" cy="35283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sz="1400">
              <a:solidFill>
                <a:schemeClr val="tx1"/>
              </a:solidFill>
            </a:endParaRPr>
          </a:p>
        </p:txBody>
      </p:sp>
      <p:sp>
        <p:nvSpPr>
          <p:cNvPr id="11" name="Rectangle 10"/>
          <p:cNvSpPr/>
          <p:nvPr/>
        </p:nvSpPr>
        <p:spPr>
          <a:xfrm>
            <a:off x="179512" y="1131590"/>
            <a:ext cx="8772776" cy="36004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0" y="4803998"/>
            <a:ext cx="9144000" cy="360040"/>
          </a:xfrm>
          <a:prstGeom prst="rect">
            <a:avLst/>
          </a:prstGeom>
        </p:spPr>
      </p:pic>
      <p:sp>
        <p:nvSpPr>
          <p:cNvPr id="17" name="Espace réservé du texte 9">
            <a:extLst>
              <a:ext uri="{FF2B5EF4-FFF2-40B4-BE49-F238E27FC236}">
                <a16:creationId xmlns:a16="http://schemas.microsoft.com/office/drawing/2014/main" id="{B1DD6396-A72F-B945-ADA4-0071B20D8ADC}"/>
              </a:ext>
            </a:extLst>
          </p:cNvPr>
          <p:cNvSpPr>
            <a:spLocks noGrp="1"/>
          </p:cNvSpPr>
          <p:nvPr>
            <p:ph type="subTitle" idx="1"/>
          </p:nvPr>
        </p:nvSpPr>
        <p:spPr>
          <a:xfrm>
            <a:off x="7236296" y="4828762"/>
            <a:ext cx="1795717" cy="427278"/>
          </a:xfrm>
        </p:spPr>
        <p:txBody>
          <a:bodyPr>
            <a:noAutofit/>
          </a:bodyPr>
          <a:lstStyle/>
          <a:p>
            <a:pPr algn="l"/>
            <a:r>
              <a:rPr lang="fr-FR" sz="1050">
                <a:solidFill>
                  <a:schemeClr val="tx1"/>
                </a:solidFill>
              </a:rPr>
              <a:t>D’après </a:t>
            </a:r>
            <a:r>
              <a:rPr lang="fr-FR" sz="1050" b="1" err="1">
                <a:solidFill>
                  <a:schemeClr val="tx1"/>
                </a:solidFill>
              </a:rPr>
              <a:t>Alejandra</a:t>
            </a:r>
            <a:r>
              <a:rPr lang="fr-FR" sz="1050" b="1">
                <a:solidFill>
                  <a:schemeClr val="tx1"/>
                </a:solidFill>
              </a:rPr>
              <a:t> </a:t>
            </a:r>
            <a:r>
              <a:rPr lang="fr-FR" sz="1050" b="1" err="1">
                <a:solidFill>
                  <a:schemeClr val="tx1"/>
                </a:solidFill>
              </a:rPr>
              <a:t>Daruich</a:t>
            </a:r>
            <a:endParaRPr lang="fr-FR" sz="1050" b="1">
              <a:solidFill>
                <a:schemeClr val="tx1"/>
              </a:solidFill>
            </a:endParaRPr>
          </a:p>
        </p:txBody>
      </p:sp>
      <p:sp>
        <p:nvSpPr>
          <p:cNvPr id="6" name="ZoneTexte 5">
            <a:extLst>
              <a:ext uri="{FF2B5EF4-FFF2-40B4-BE49-F238E27FC236}">
                <a16:creationId xmlns:a16="http://schemas.microsoft.com/office/drawing/2014/main" id="{75C770B0-F88D-B573-B711-1E95DB9A4A0C}"/>
              </a:ext>
            </a:extLst>
          </p:cNvPr>
          <p:cNvSpPr txBox="1"/>
          <p:nvPr/>
        </p:nvSpPr>
        <p:spPr>
          <a:xfrm>
            <a:off x="191712" y="768436"/>
            <a:ext cx="9060808" cy="369332"/>
          </a:xfrm>
          <a:prstGeom prst="rect">
            <a:avLst/>
          </a:prstGeom>
          <a:noFill/>
        </p:spPr>
        <p:txBody>
          <a:bodyPr wrap="square" rtlCol="0">
            <a:spAutoFit/>
          </a:bodyPr>
          <a:lstStyle/>
          <a:p>
            <a:pPr marL="285750" indent="-285750" algn="l">
              <a:buFont typeface="Arial" panose="020B0604020202020204" pitchFamily="34" charset="0"/>
              <a:buChar char="•"/>
            </a:pPr>
            <a:r>
              <a:rPr lang="fr-FR" sz="1800" dirty="0" err="1">
                <a:solidFill>
                  <a:schemeClr val="tx1"/>
                </a:solidFill>
                <a:highlight>
                  <a:srgbClr val="FFFFFF"/>
                </a:highlight>
              </a:rPr>
              <a:t>Retinal</a:t>
            </a:r>
            <a:r>
              <a:rPr lang="fr-FR" sz="1800" dirty="0">
                <a:solidFill>
                  <a:schemeClr val="tx1"/>
                </a:solidFill>
                <a:highlight>
                  <a:srgbClr val="FFFFFF"/>
                </a:highlight>
              </a:rPr>
              <a:t> </a:t>
            </a:r>
            <a:r>
              <a:rPr lang="fr-FR" sz="1800" dirty="0" err="1">
                <a:solidFill>
                  <a:schemeClr val="tx1"/>
                </a:solidFill>
                <a:highlight>
                  <a:srgbClr val="FFFFFF"/>
                </a:highlight>
              </a:rPr>
              <a:t>detachment</a:t>
            </a:r>
            <a:r>
              <a:rPr lang="fr-FR" sz="1800" dirty="0">
                <a:solidFill>
                  <a:schemeClr val="tx1"/>
                </a:solidFill>
                <a:highlight>
                  <a:srgbClr val="FFFFFF"/>
                </a:highlight>
              </a:rPr>
              <a:t> in kids - </a:t>
            </a:r>
            <a:r>
              <a:rPr lang="fr-FR" sz="1800" dirty="0" err="1">
                <a:solidFill>
                  <a:schemeClr val="accent1"/>
                </a:solidFill>
                <a:highlight>
                  <a:srgbClr val="FFFFFF"/>
                </a:highlight>
              </a:rPr>
              <a:t>Shunji</a:t>
            </a:r>
            <a:r>
              <a:rPr lang="fr-FR" sz="1800" dirty="0">
                <a:solidFill>
                  <a:schemeClr val="accent1"/>
                </a:solidFill>
                <a:highlight>
                  <a:srgbClr val="FFFFFF"/>
                </a:highlight>
              </a:rPr>
              <a:t> </a:t>
            </a:r>
            <a:r>
              <a:rPr lang="fr-FR" sz="1800" dirty="0" err="1">
                <a:solidFill>
                  <a:schemeClr val="accent1"/>
                </a:solidFill>
                <a:highlight>
                  <a:srgbClr val="FFFFFF"/>
                </a:highlight>
              </a:rPr>
              <a:t>Kusaka</a:t>
            </a:r>
            <a:endParaRPr lang="fr-FR" sz="1800" dirty="0">
              <a:solidFill>
                <a:schemeClr val="accent1"/>
              </a:solidFill>
              <a:highlight>
                <a:srgbClr val="FFFFFF"/>
              </a:highlight>
            </a:endParaRPr>
          </a:p>
        </p:txBody>
      </p:sp>
      <p:sp>
        <p:nvSpPr>
          <p:cNvPr id="8" name="ZoneTexte 7">
            <a:extLst>
              <a:ext uri="{FF2B5EF4-FFF2-40B4-BE49-F238E27FC236}">
                <a16:creationId xmlns:a16="http://schemas.microsoft.com/office/drawing/2014/main" id="{26D45A85-C27E-9799-ECC7-FB253CF7F27E}"/>
              </a:ext>
            </a:extLst>
          </p:cNvPr>
          <p:cNvSpPr txBox="1"/>
          <p:nvPr/>
        </p:nvSpPr>
        <p:spPr>
          <a:xfrm>
            <a:off x="217880" y="1332055"/>
            <a:ext cx="8364539" cy="3139321"/>
          </a:xfrm>
          <a:prstGeom prst="rect">
            <a:avLst/>
          </a:prstGeom>
          <a:noFill/>
        </p:spPr>
        <p:txBody>
          <a:bodyPr wrap="square" rtlCol="0">
            <a:spAutoFit/>
          </a:bodyPr>
          <a:lstStyle/>
          <a:p>
            <a:r>
              <a:rPr lang="fr-FR" dirty="0"/>
              <a:t>RRD: </a:t>
            </a:r>
          </a:p>
          <a:p>
            <a:pPr marL="285750" indent="-285750">
              <a:buFont typeface="Arial" panose="020B0604020202020204" pitchFamily="34" charset="0"/>
              <a:buChar char="•"/>
            </a:pPr>
            <a:r>
              <a:rPr lang="fr-FR" dirty="0"/>
              <a:t>Diagnostic souvent retardé </a:t>
            </a:r>
          </a:p>
          <a:p>
            <a:pPr marL="285750" indent="-285750">
              <a:buFont typeface="Arial" panose="020B0604020202020204" pitchFamily="34" charset="0"/>
              <a:buChar char="•"/>
            </a:pPr>
            <a:r>
              <a:rPr lang="fr-FR" dirty="0"/>
              <a:t>Association avec PVR, trauma et malformations congénitales </a:t>
            </a:r>
          </a:p>
          <a:p>
            <a:pPr marL="285750" indent="-285750">
              <a:buFont typeface="Arial" panose="020B0604020202020204" pitchFamily="34" charset="0"/>
              <a:buChar char="•"/>
            </a:pPr>
            <a:r>
              <a:rPr lang="fr-FR" dirty="0"/>
              <a:t>Amblyopie</a:t>
            </a:r>
          </a:p>
          <a:p>
            <a:pPr marL="285750" indent="-285750">
              <a:buFont typeface="Arial" panose="020B0604020202020204" pitchFamily="34" charset="0"/>
              <a:buChar char="•"/>
            </a:pPr>
            <a:r>
              <a:rPr lang="fr-FR" dirty="0"/>
              <a:t>Pire pronostic que chez l’adulte</a:t>
            </a:r>
          </a:p>
          <a:p>
            <a:r>
              <a:rPr lang="fr-FR" u="sng" dirty="0"/>
              <a:t>Traitement</a:t>
            </a:r>
            <a:r>
              <a:rPr lang="fr-FR" dirty="0"/>
              <a:t> </a:t>
            </a:r>
          </a:p>
          <a:p>
            <a:pPr marL="285750" indent="-285750">
              <a:buFont typeface="Arial" panose="020B0604020202020204" pitchFamily="34" charset="0"/>
              <a:buChar char="•"/>
            </a:pPr>
            <a:r>
              <a:rPr lang="fr-FR" dirty="0"/>
              <a:t>La </a:t>
            </a:r>
            <a:r>
              <a:rPr lang="fr-FR" dirty="0" err="1"/>
              <a:t>cryo</a:t>
            </a:r>
            <a:r>
              <a:rPr lang="fr-FR" dirty="0"/>
              <a:t>-indentation (chirurgie ab </a:t>
            </a:r>
            <a:r>
              <a:rPr lang="fr-FR" dirty="0" err="1"/>
              <a:t>externo</a:t>
            </a:r>
            <a:r>
              <a:rPr lang="fr-FR" dirty="0"/>
              <a:t>) doit être proposée en première intention Proposer </a:t>
            </a:r>
            <a:r>
              <a:rPr lang="fr-FR" dirty="0" err="1"/>
              <a:t>cryo</a:t>
            </a:r>
            <a:r>
              <a:rPr lang="fr-FR" dirty="0"/>
              <a:t>-indentation en première intention dans l’absence de déchirure visible, dans la région suspecte</a:t>
            </a:r>
          </a:p>
          <a:p>
            <a:pPr marL="285750" indent="-285750">
              <a:buFont typeface="Arial" panose="020B0604020202020204" pitchFamily="34" charset="0"/>
              <a:buChar char="•"/>
            </a:pPr>
            <a:r>
              <a:rPr lang="fr-FR" dirty="0"/>
              <a:t>Vitrectomie si:  trou maculaire, colobome </a:t>
            </a:r>
            <a:r>
              <a:rPr lang="fr-FR" dirty="0" err="1"/>
              <a:t>chorio</a:t>
            </a:r>
            <a:r>
              <a:rPr lang="fr-FR" dirty="0"/>
              <a:t>-rétinien ou du NO, Morning Glory, ou PVR associés.</a:t>
            </a:r>
          </a:p>
        </p:txBody>
      </p:sp>
      <p:sp>
        <p:nvSpPr>
          <p:cNvPr id="3" name="ZoneTexte 2">
            <a:extLst>
              <a:ext uri="{FF2B5EF4-FFF2-40B4-BE49-F238E27FC236}">
                <a16:creationId xmlns:a16="http://schemas.microsoft.com/office/drawing/2014/main" id="{70BDB679-7063-8E82-C22A-9752BC9C7386}"/>
              </a:ext>
            </a:extLst>
          </p:cNvPr>
          <p:cNvSpPr txBox="1"/>
          <p:nvPr/>
        </p:nvSpPr>
        <p:spPr>
          <a:xfrm>
            <a:off x="5598236" y="129766"/>
            <a:ext cx="3213830" cy="584775"/>
          </a:xfrm>
          <a:prstGeom prst="rect">
            <a:avLst/>
          </a:prstGeom>
          <a:noFill/>
          <a:ln>
            <a:noFill/>
          </a:ln>
        </p:spPr>
        <p:txBody>
          <a:bodyPr wrap="none" rtlCol="0">
            <a:spAutoFit/>
          </a:bodyPr>
          <a:lstStyle/>
          <a:p>
            <a:pPr algn="r"/>
            <a:r>
              <a:rPr lang="en-US" sz="1600" b="1" dirty="0">
                <a:solidFill>
                  <a:schemeClr val="accent1"/>
                </a:solidFill>
                <a:latin typeface="Franklin Gothic Medium" panose="020B0603020102020204" pitchFamily="34" charset="0"/>
              </a:rPr>
              <a:t>Session 4. </a:t>
            </a:r>
            <a:r>
              <a:rPr lang="fr-FR" sz="1600" b="1" dirty="0" err="1">
                <a:solidFill>
                  <a:schemeClr val="accent1"/>
                </a:solidFill>
                <a:highlight>
                  <a:srgbClr val="FFFFFF"/>
                </a:highlight>
              </a:rPr>
              <a:t>Pediatric</a:t>
            </a:r>
            <a:r>
              <a:rPr lang="fr-FR" sz="1600" b="1" dirty="0">
                <a:solidFill>
                  <a:schemeClr val="accent1"/>
                </a:solidFill>
                <a:highlight>
                  <a:srgbClr val="FFFFFF"/>
                </a:highlight>
              </a:rPr>
              <a:t> </a:t>
            </a:r>
            <a:r>
              <a:rPr lang="fr-FR" sz="1600" b="1" dirty="0" err="1">
                <a:solidFill>
                  <a:schemeClr val="accent1"/>
                </a:solidFill>
                <a:highlight>
                  <a:srgbClr val="FFFFFF"/>
                </a:highlight>
              </a:rPr>
              <a:t>Retina</a:t>
            </a:r>
            <a:r>
              <a:rPr lang="fr-FR" sz="1600" b="1" dirty="0">
                <a:solidFill>
                  <a:schemeClr val="accent1"/>
                </a:solidFill>
                <a:highlight>
                  <a:srgbClr val="FFFFFF"/>
                </a:highlight>
              </a:rPr>
              <a:t> </a:t>
            </a:r>
            <a:r>
              <a:rPr lang="fr-FR" sz="1600" b="1" dirty="0" err="1">
                <a:solidFill>
                  <a:schemeClr val="accent1"/>
                </a:solidFill>
                <a:highlight>
                  <a:srgbClr val="FFFFFF"/>
                </a:highlight>
              </a:rPr>
              <a:t>Surgery</a:t>
            </a:r>
            <a:br>
              <a:rPr lang="fr-FR" sz="1600" b="1" dirty="0">
                <a:solidFill>
                  <a:schemeClr val="accent1"/>
                </a:solidFill>
                <a:highlight>
                  <a:srgbClr val="FFFFFF"/>
                </a:highlight>
              </a:rPr>
            </a:br>
            <a:endParaRPr lang="en-US" sz="1600" b="1" dirty="0">
              <a:solidFill>
                <a:schemeClr val="accent1"/>
              </a:solidFill>
              <a:latin typeface="Franklin Gothic Medium" panose="020B0603020102020204" pitchFamily="34" charset="0"/>
            </a:endParaRPr>
          </a:p>
        </p:txBody>
      </p:sp>
    </p:spTree>
    <p:extLst>
      <p:ext uri="{BB962C8B-B14F-4D97-AF65-F5344CB8AC3E}">
        <p14:creationId xmlns:p14="http://schemas.microsoft.com/office/powerpoint/2010/main" val="3869660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5252484" y="0"/>
            <a:ext cx="3891516" cy="593048"/>
          </a:xfrm>
          <a:prstGeom prst="rect">
            <a:avLst/>
          </a:prstGeom>
        </p:spPr>
      </p:pic>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r="42558" b="85032"/>
          <a:stretch/>
        </p:blipFill>
        <p:spPr>
          <a:xfrm>
            <a:off x="0" y="0"/>
            <a:ext cx="5252484" cy="593048"/>
          </a:xfrm>
          <a:prstGeom prst="rect">
            <a:avLst/>
          </a:prstGeom>
        </p:spPr>
      </p:pic>
      <p:sp>
        <p:nvSpPr>
          <p:cNvPr id="15" name="Espace réservé du contenu 2"/>
          <p:cNvSpPr txBox="1">
            <a:spLocks/>
          </p:cNvSpPr>
          <p:nvPr/>
        </p:nvSpPr>
        <p:spPr>
          <a:xfrm>
            <a:off x="239909" y="1183604"/>
            <a:ext cx="5629814" cy="35283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sz="1400">
              <a:solidFill>
                <a:schemeClr val="tx1"/>
              </a:solidFill>
            </a:endParaRPr>
          </a:p>
        </p:txBody>
      </p:sp>
      <p:sp>
        <p:nvSpPr>
          <p:cNvPr id="11" name="Rectangle 10"/>
          <p:cNvSpPr/>
          <p:nvPr/>
        </p:nvSpPr>
        <p:spPr>
          <a:xfrm>
            <a:off x="179512" y="1131590"/>
            <a:ext cx="8772776" cy="36004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0" y="4803998"/>
            <a:ext cx="9144000" cy="360040"/>
          </a:xfrm>
          <a:prstGeom prst="rect">
            <a:avLst/>
          </a:prstGeom>
        </p:spPr>
      </p:pic>
      <p:sp>
        <p:nvSpPr>
          <p:cNvPr id="17" name="Espace réservé du texte 9">
            <a:extLst>
              <a:ext uri="{FF2B5EF4-FFF2-40B4-BE49-F238E27FC236}">
                <a16:creationId xmlns:a16="http://schemas.microsoft.com/office/drawing/2014/main" id="{B1DD6396-A72F-B945-ADA4-0071B20D8ADC}"/>
              </a:ext>
            </a:extLst>
          </p:cNvPr>
          <p:cNvSpPr>
            <a:spLocks noGrp="1"/>
          </p:cNvSpPr>
          <p:nvPr>
            <p:ph type="subTitle" idx="1"/>
          </p:nvPr>
        </p:nvSpPr>
        <p:spPr>
          <a:xfrm>
            <a:off x="7236296" y="4828762"/>
            <a:ext cx="1795717" cy="427278"/>
          </a:xfrm>
        </p:spPr>
        <p:txBody>
          <a:bodyPr>
            <a:noAutofit/>
          </a:bodyPr>
          <a:lstStyle/>
          <a:p>
            <a:pPr algn="l"/>
            <a:r>
              <a:rPr lang="fr-FR" sz="1050">
                <a:solidFill>
                  <a:schemeClr val="tx1"/>
                </a:solidFill>
              </a:rPr>
              <a:t>D’après </a:t>
            </a:r>
            <a:r>
              <a:rPr lang="fr-FR" sz="1050" b="1" err="1">
                <a:solidFill>
                  <a:schemeClr val="tx1"/>
                </a:solidFill>
              </a:rPr>
              <a:t>Alejandra</a:t>
            </a:r>
            <a:r>
              <a:rPr lang="fr-FR" sz="1050" b="1">
                <a:solidFill>
                  <a:schemeClr val="tx1"/>
                </a:solidFill>
              </a:rPr>
              <a:t> </a:t>
            </a:r>
            <a:r>
              <a:rPr lang="fr-FR" sz="1050" b="1" err="1">
                <a:solidFill>
                  <a:schemeClr val="tx1"/>
                </a:solidFill>
              </a:rPr>
              <a:t>Daruich</a:t>
            </a:r>
            <a:endParaRPr lang="fr-FR" sz="1050" b="1">
              <a:solidFill>
                <a:schemeClr val="tx1"/>
              </a:solidFill>
            </a:endParaRPr>
          </a:p>
        </p:txBody>
      </p:sp>
      <p:sp>
        <p:nvSpPr>
          <p:cNvPr id="6" name="ZoneTexte 5">
            <a:extLst>
              <a:ext uri="{FF2B5EF4-FFF2-40B4-BE49-F238E27FC236}">
                <a16:creationId xmlns:a16="http://schemas.microsoft.com/office/drawing/2014/main" id="{75C770B0-F88D-B573-B711-1E95DB9A4A0C}"/>
              </a:ext>
            </a:extLst>
          </p:cNvPr>
          <p:cNvSpPr txBox="1"/>
          <p:nvPr/>
        </p:nvSpPr>
        <p:spPr>
          <a:xfrm>
            <a:off x="191712" y="768436"/>
            <a:ext cx="9060808" cy="369332"/>
          </a:xfrm>
          <a:prstGeom prst="rect">
            <a:avLst/>
          </a:prstGeom>
          <a:noFill/>
        </p:spPr>
        <p:txBody>
          <a:bodyPr wrap="square" rtlCol="0">
            <a:spAutoFit/>
          </a:bodyPr>
          <a:lstStyle/>
          <a:p>
            <a:pPr marL="285750" indent="-285750" algn="l">
              <a:buFont typeface="Arial" panose="020B0604020202020204" pitchFamily="34" charset="0"/>
              <a:buChar char="•"/>
            </a:pPr>
            <a:r>
              <a:rPr lang="fr-FR" sz="1800" dirty="0" err="1">
                <a:solidFill>
                  <a:schemeClr val="tx1"/>
                </a:solidFill>
                <a:highlight>
                  <a:srgbClr val="FFFFFF"/>
                </a:highlight>
              </a:rPr>
              <a:t>Stickler</a:t>
            </a:r>
            <a:r>
              <a:rPr lang="fr-FR" sz="1800" dirty="0">
                <a:solidFill>
                  <a:schemeClr val="tx1"/>
                </a:solidFill>
                <a:highlight>
                  <a:srgbClr val="FFFFFF"/>
                </a:highlight>
              </a:rPr>
              <a:t> syndrome - </a:t>
            </a:r>
            <a:r>
              <a:rPr lang="fr-FR" sz="1800" dirty="0">
                <a:solidFill>
                  <a:schemeClr val="accent1"/>
                </a:solidFill>
                <a:highlight>
                  <a:srgbClr val="FFFFFF"/>
                </a:highlight>
              </a:rPr>
              <a:t>Polly </a:t>
            </a:r>
            <a:r>
              <a:rPr lang="fr-FR" sz="1800" dirty="0" err="1">
                <a:solidFill>
                  <a:schemeClr val="accent1"/>
                </a:solidFill>
                <a:highlight>
                  <a:srgbClr val="FFFFFF"/>
                </a:highlight>
              </a:rPr>
              <a:t>Quiram</a:t>
            </a:r>
            <a:endParaRPr lang="fr-FR" sz="1800" dirty="0">
              <a:solidFill>
                <a:schemeClr val="accent1"/>
              </a:solidFill>
              <a:highlight>
                <a:srgbClr val="FFFFFF"/>
              </a:highlight>
            </a:endParaRPr>
          </a:p>
        </p:txBody>
      </p:sp>
      <p:sp>
        <p:nvSpPr>
          <p:cNvPr id="3" name="ZoneTexte 2">
            <a:extLst>
              <a:ext uri="{FF2B5EF4-FFF2-40B4-BE49-F238E27FC236}">
                <a16:creationId xmlns:a16="http://schemas.microsoft.com/office/drawing/2014/main" id="{C4133B6D-162C-1746-CFC8-0002A35C9815}"/>
              </a:ext>
            </a:extLst>
          </p:cNvPr>
          <p:cNvSpPr txBox="1"/>
          <p:nvPr/>
        </p:nvSpPr>
        <p:spPr>
          <a:xfrm>
            <a:off x="323528" y="1131590"/>
            <a:ext cx="8772776" cy="3539430"/>
          </a:xfrm>
          <a:prstGeom prst="rect">
            <a:avLst/>
          </a:prstGeom>
          <a:noFill/>
        </p:spPr>
        <p:txBody>
          <a:bodyPr wrap="square" rtlCol="0">
            <a:spAutoFit/>
          </a:bodyPr>
          <a:lstStyle/>
          <a:p>
            <a:r>
              <a:rPr lang="fr-FR" sz="1600" dirty="0"/>
              <a:t>Première cause de DR pédiatrique de cause héréditaire</a:t>
            </a:r>
          </a:p>
          <a:p>
            <a:r>
              <a:rPr lang="fr-FR" sz="1600" dirty="0"/>
              <a:t>7 gènes identifiés </a:t>
            </a:r>
          </a:p>
          <a:p>
            <a:r>
              <a:rPr lang="fr-FR" sz="1600" dirty="0"/>
              <a:t>- COL2A1: le plus à risque de DR, taux de DR= 60-74%</a:t>
            </a:r>
          </a:p>
          <a:p>
            <a:r>
              <a:rPr lang="fr-FR" sz="1600" dirty="0"/>
              <a:t>- COL11A1: taux de DR =42-40%</a:t>
            </a:r>
          </a:p>
          <a:p>
            <a:endParaRPr lang="fr-FR" sz="1600" dirty="0"/>
          </a:p>
          <a:p>
            <a:r>
              <a:rPr lang="fr-FR" sz="1600" u="sng" dirty="0"/>
              <a:t>Étude sur l’efficacité du laser dans la prévention du DR dans le </a:t>
            </a:r>
            <a:r>
              <a:rPr lang="fr-FR" sz="1600" u="sng" dirty="0" err="1"/>
              <a:t>Stickler</a:t>
            </a:r>
            <a:endParaRPr lang="fr-FR" sz="1600" u="sng" dirty="0"/>
          </a:p>
          <a:p>
            <a:r>
              <a:rPr lang="fr-FR" sz="1600" dirty="0"/>
              <a:t>- Rétrospective</a:t>
            </a:r>
          </a:p>
          <a:p>
            <a:r>
              <a:rPr lang="fr-FR" sz="1600" dirty="0"/>
              <a:t>- Protocole de traitement: 7 a 10 ranges d’impacts laser confluents depuis l'Ora sur 360, complétés dans une seule session</a:t>
            </a:r>
          </a:p>
          <a:p>
            <a:r>
              <a:rPr lang="fr-FR" sz="1600" dirty="0"/>
              <a:t>- Résultats: n= 124 yeux. </a:t>
            </a:r>
          </a:p>
          <a:p>
            <a:pPr marL="285750" indent="-285750">
              <a:buFont typeface="Arial" panose="020B0604020202020204" pitchFamily="34" charset="0"/>
              <a:buChar char="•"/>
            </a:pPr>
            <a:r>
              <a:rPr lang="fr-FR" sz="1600" dirty="0"/>
              <a:t>Le laser préventif a diminué la survenu d’un DR de </a:t>
            </a:r>
            <a:r>
              <a:rPr lang="fr-FR" sz="1600" b="1" dirty="0"/>
              <a:t>26.7% à 4.7% </a:t>
            </a:r>
          </a:p>
          <a:p>
            <a:pPr marL="285750" indent="-285750">
              <a:buFont typeface="Arial" panose="020B0604020202020204" pitchFamily="34" charset="0"/>
              <a:buChar char="•"/>
            </a:pPr>
            <a:r>
              <a:rPr lang="fr-FR" sz="1600" dirty="0"/>
              <a:t>L’analyse de survie a montré que les yeux ayant reçu un traitement laser avaient </a:t>
            </a:r>
            <a:r>
              <a:rPr lang="fr-FR" sz="1600" b="1" dirty="0"/>
              <a:t>70% moins </a:t>
            </a:r>
            <a:r>
              <a:rPr lang="fr-FR" sz="1600" dirty="0"/>
              <a:t>de probabilité de développer un DR à 10 ans</a:t>
            </a:r>
          </a:p>
          <a:p>
            <a:pPr marL="285750" indent="-285750">
              <a:buFont typeface="Arial" panose="020B0604020202020204" pitchFamily="34" charset="0"/>
              <a:buChar char="•"/>
            </a:pPr>
            <a:r>
              <a:rPr lang="fr-FR" sz="1600" dirty="0"/>
              <a:t>Nécessité des études prospectives pour confirmer ces données. </a:t>
            </a:r>
          </a:p>
        </p:txBody>
      </p:sp>
      <p:sp>
        <p:nvSpPr>
          <p:cNvPr id="7" name="ZoneTexte 6">
            <a:extLst>
              <a:ext uri="{FF2B5EF4-FFF2-40B4-BE49-F238E27FC236}">
                <a16:creationId xmlns:a16="http://schemas.microsoft.com/office/drawing/2014/main" id="{481082DD-F731-D73E-BC16-D6C57ACC6067}"/>
              </a:ext>
            </a:extLst>
          </p:cNvPr>
          <p:cNvSpPr txBox="1"/>
          <p:nvPr/>
        </p:nvSpPr>
        <p:spPr>
          <a:xfrm>
            <a:off x="5598236" y="129766"/>
            <a:ext cx="3213830" cy="584775"/>
          </a:xfrm>
          <a:prstGeom prst="rect">
            <a:avLst/>
          </a:prstGeom>
          <a:noFill/>
          <a:ln>
            <a:noFill/>
          </a:ln>
        </p:spPr>
        <p:txBody>
          <a:bodyPr wrap="none" rtlCol="0">
            <a:spAutoFit/>
          </a:bodyPr>
          <a:lstStyle/>
          <a:p>
            <a:pPr algn="r"/>
            <a:r>
              <a:rPr lang="en-US" sz="1600" b="1" dirty="0">
                <a:solidFill>
                  <a:schemeClr val="accent1"/>
                </a:solidFill>
                <a:latin typeface="Franklin Gothic Medium" panose="020B0603020102020204" pitchFamily="34" charset="0"/>
              </a:rPr>
              <a:t>Session 4. </a:t>
            </a:r>
            <a:r>
              <a:rPr lang="fr-FR" sz="1600" b="1" dirty="0" err="1">
                <a:solidFill>
                  <a:schemeClr val="accent1"/>
                </a:solidFill>
                <a:highlight>
                  <a:srgbClr val="FFFFFF"/>
                </a:highlight>
              </a:rPr>
              <a:t>Pediatric</a:t>
            </a:r>
            <a:r>
              <a:rPr lang="fr-FR" sz="1600" b="1" dirty="0">
                <a:solidFill>
                  <a:schemeClr val="accent1"/>
                </a:solidFill>
                <a:highlight>
                  <a:srgbClr val="FFFFFF"/>
                </a:highlight>
              </a:rPr>
              <a:t> </a:t>
            </a:r>
            <a:r>
              <a:rPr lang="fr-FR" sz="1600" b="1" dirty="0" err="1">
                <a:solidFill>
                  <a:schemeClr val="accent1"/>
                </a:solidFill>
                <a:highlight>
                  <a:srgbClr val="FFFFFF"/>
                </a:highlight>
              </a:rPr>
              <a:t>Retina</a:t>
            </a:r>
            <a:r>
              <a:rPr lang="fr-FR" sz="1600" b="1" dirty="0">
                <a:solidFill>
                  <a:schemeClr val="accent1"/>
                </a:solidFill>
                <a:highlight>
                  <a:srgbClr val="FFFFFF"/>
                </a:highlight>
              </a:rPr>
              <a:t> </a:t>
            </a:r>
            <a:r>
              <a:rPr lang="fr-FR" sz="1600" b="1" dirty="0" err="1">
                <a:solidFill>
                  <a:schemeClr val="accent1"/>
                </a:solidFill>
                <a:highlight>
                  <a:srgbClr val="FFFFFF"/>
                </a:highlight>
              </a:rPr>
              <a:t>Surgery</a:t>
            </a:r>
            <a:br>
              <a:rPr lang="fr-FR" sz="1600" b="1" dirty="0">
                <a:solidFill>
                  <a:schemeClr val="accent1"/>
                </a:solidFill>
                <a:highlight>
                  <a:srgbClr val="FFFFFF"/>
                </a:highlight>
              </a:rPr>
            </a:br>
            <a:endParaRPr lang="en-US" sz="1600" b="1" dirty="0">
              <a:solidFill>
                <a:schemeClr val="accent1"/>
              </a:solidFill>
              <a:latin typeface="Franklin Gothic Medium" panose="020B0603020102020204" pitchFamily="34" charset="0"/>
            </a:endParaRPr>
          </a:p>
        </p:txBody>
      </p:sp>
    </p:spTree>
    <p:extLst>
      <p:ext uri="{BB962C8B-B14F-4D97-AF65-F5344CB8AC3E}">
        <p14:creationId xmlns:p14="http://schemas.microsoft.com/office/powerpoint/2010/main" val="438624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5252484" y="0"/>
            <a:ext cx="3891516" cy="593048"/>
          </a:xfrm>
          <a:prstGeom prst="rect">
            <a:avLst/>
          </a:prstGeom>
        </p:spPr>
      </p:pic>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r="42558" b="85032"/>
          <a:stretch/>
        </p:blipFill>
        <p:spPr>
          <a:xfrm>
            <a:off x="-14917" y="22476"/>
            <a:ext cx="5252484" cy="593048"/>
          </a:xfrm>
          <a:prstGeom prst="rect">
            <a:avLst/>
          </a:prstGeom>
        </p:spPr>
      </p:pic>
      <p:sp>
        <p:nvSpPr>
          <p:cNvPr id="6" name="ZoneTexte 5"/>
          <p:cNvSpPr txBox="1"/>
          <p:nvPr/>
        </p:nvSpPr>
        <p:spPr>
          <a:xfrm>
            <a:off x="3798224" y="135965"/>
            <a:ext cx="4980915" cy="584775"/>
          </a:xfrm>
          <a:prstGeom prst="rect">
            <a:avLst/>
          </a:prstGeom>
          <a:noFill/>
          <a:ln>
            <a:noFill/>
          </a:ln>
        </p:spPr>
        <p:txBody>
          <a:bodyPr wrap="none" rtlCol="0">
            <a:spAutoFit/>
          </a:bodyPr>
          <a:lstStyle/>
          <a:p>
            <a:pPr algn="r"/>
            <a:r>
              <a:rPr lang="en-US" sz="1600" b="1" dirty="0">
                <a:solidFill>
                  <a:schemeClr val="accent1"/>
                </a:solidFill>
                <a:latin typeface="Franklin Gothic Medium" panose="020B0603020102020204" pitchFamily="34" charset="0"/>
              </a:rPr>
              <a:t>Session 8. </a:t>
            </a:r>
            <a:r>
              <a:rPr lang="fr-FR" sz="1600" b="1" dirty="0" err="1">
                <a:solidFill>
                  <a:schemeClr val="accent1"/>
                </a:solidFill>
                <a:highlight>
                  <a:srgbClr val="FFFFFF"/>
                </a:highlight>
              </a:rPr>
              <a:t>Inherited</a:t>
            </a:r>
            <a:r>
              <a:rPr lang="fr-FR" sz="1600" b="1" dirty="0">
                <a:solidFill>
                  <a:schemeClr val="accent1"/>
                </a:solidFill>
                <a:highlight>
                  <a:srgbClr val="FFFFFF"/>
                </a:highlight>
              </a:rPr>
              <a:t> </a:t>
            </a:r>
            <a:r>
              <a:rPr lang="fr-FR" sz="1600" b="1" dirty="0" err="1">
                <a:solidFill>
                  <a:schemeClr val="accent1"/>
                </a:solidFill>
                <a:highlight>
                  <a:srgbClr val="FFFFFF"/>
                </a:highlight>
              </a:rPr>
              <a:t>Retinal</a:t>
            </a:r>
            <a:r>
              <a:rPr lang="fr-FR" sz="1600" b="1" dirty="0">
                <a:solidFill>
                  <a:schemeClr val="accent1"/>
                </a:solidFill>
                <a:highlight>
                  <a:srgbClr val="FFFFFF"/>
                </a:highlight>
              </a:rPr>
              <a:t> </a:t>
            </a:r>
            <a:r>
              <a:rPr lang="fr-FR" sz="1600" b="1" dirty="0" err="1">
                <a:solidFill>
                  <a:schemeClr val="accent1"/>
                </a:solidFill>
                <a:highlight>
                  <a:srgbClr val="FFFFFF"/>
                </a:highlight>
              </a:rPr>
              <a:t>Diseases</a:t>
            </a:r>
            <a:r>
              <a:rPr lang="fr-FR" sz="1600" b="1" dirty="0">
                <a:solidFill>
                  <a:schemeClr val="accent1"/>
                </a:solidFill>
                <a:highlight>
                  <a:srgbClr val="FFFFFF"/>
                </a:highlight>
              </a:rPr>
              <a:t> and Gene </a:t>
            </a:r>
            <a:r>
              <a:rPr lang="fr-FR" sz="1600" b="1" dirty="0" err="1">
                <a:solidFill>
                  <a:schemeClr val="accent1"/>
                </a:solidFill>
                <a:highlight>
                  <a:srgbClr val="FFFFFF"/>
                </a:highlight>
              </a:rPr>
              <a:t>Therapy</a:t>
            </a:r>
            <a:br>
              <a:rPr lang="fr-FR" sz="1600" b="1" dirty="0">
                <a:solidFill>
                  <a:schemeClr val="accent1"/>
                </a:solidFill>
                <a:highlight>
                  <a:srgbClr val="FFFFFF"/>
                </a:highlight>
              </a:rPr>
            </a:br>
            <a:endParaRPr lang="en-US" sz="1600" b="1" dirty="0">
              <a:solidFill>
                <a:schemeClr val="accent1"/>
              </a:solidFill>
              <a:latin typeface="Franklin Gothic Medium" panose="020B0603020102020204" pitchFamily="34" charset="0"/>
            </a:endParaRPr>
          </a:p>
        </p:txBody>
      </p:sp>
      <p:pic>
        <p:nvPicPr>
          <p:cNvPr id="11" name="Image 10"/>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0" y="4803998"/>
            <a:ext cx="9144000" cy="360040"/>
          </a:xfrm>
          <a:prstGeom prst="rect">
            <a:avLst/>
          </a:prstGeom>
        </p:spPr>
      </p:pic>
      <p:sp>
        <p:nvSpPr>
          <p:cNvPr id="3" name="Rectangle 2"/>
          <p:cNvSpPr/>
          <p:nvPr/>
        </p:nvSpPr>
        <p:spPr>
          <a:xfrm>
            <a:off x="2181247" y="856705"/>
            <a:ext cx="6669107" cy="3399754"/>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16"/>
          <p:cNvCxnSpPr/>
          <p:nvPr/>
        </p:nvCxnSpPr>
        <p:spPr>
          <a:xfrm>
            <a:off x="-29834" y="-625675"/>
            <a:ext cx="0" cy="1440160"/>
          </a:xfrm>
          <a:prstGeom prst="line">
            <a:avLst/>
          </a:prstGeom>
        </p:spPr>
        <p:style>
          <a:lnRef idx="1">
            <a:schemeClr val="accent1"/>
          </a:lnRef>
          <a:fillRef idx="0">
            <a:schemeClr val="accent1"/>
          </a:fillRef>
          <a:effectRef idx="0">
            <a:schemeClr val="accent1"/>
          </a:effectRef>
          <a:fontRef idx="minor">
            <a:schemeClr val="tx1"/>
          </a:fontRef>
        </p:style>
      </p:cxnSp>
      <p:sp>
        <p:nvSpPr>
          <p:cNvPr id="8" name="Sous-titre 7">
            <a:extLst>
              <a:ext uri="{FF2B5EF4-FFF2-40B4-BE49-F238E27FC236}">
                <a16:creationId xmlns:a16="http://schemas.microsoft.com/office/drawing/2014/main" id="{9FB535F5-90EB-E292-839A-756C22AFDC0A}"/>
              </a:ext>
            </a:extLst>
          </p:cNvPr>
          <p:cNvSpPr>
            <a:spLocks noGrp="1"/>
          </p:cNvSpPr>
          <p:nvPr>
            <p:ph type="subTitle" idx="1"/>
          </p:nvPr>
        </p:nvSpPr>
        <p:spPr>
          <a:xfrm>
            <a:off x="2225635" y="1011306"/>
            <a:ext cx="6400800" cy="4288137"/>
          </a:xfrm>
        </p:spPr>
        <p:txBody>
          <a:bodyPr>
            <a:noAutofit/>
          </a:bodyPr>
          <a:lstStyle/>
          <a:p>
            <a:pPr algn="l"/>
            <a:r>
              <a:rPr lang="fr-FR" sz="1800" dirty="0">
                <a:solidFill>
                  <a:schemeClr val="tx1"/>
                </a:solidFill>
                <a:highlight>
                  <a:srgbClr val="FFFFFF"/>
                </a:highlight>
              </a:rPr>
              <a:t>Technique and </a:t>
            </a:r>
            <a:r>
              <a:rPr lang="fr-FR" sz="1800" dirty="0" err="1">
                <a:solidFill>
                  <a:schemeClr val="tx1"/>
                </a:solidFill>
                <a:highlight>
                  <a:srgbClr val="FFFFFF"/>
                </a:highlight>
              </a:rPr>
              <a:t>optical</a:t>
            </a:r>
            <a:r>
              <a:rPr lang="fr-FR" sz="1800" dirty="0">
                <a:solidFill>
                  <a:schemeClr val="tx1"/>
                </a:solidFill>
                <a:highlight>
                  <a:srgbClr val="FFFFFF"/>
                </a:highlight>
              </a:rPr>
              <a:t> </a:t>
            </a:r>
            <a:r>
              <a:rPr lang="fr-FR" sz="1800" dirty="0" err="1">
                <a:solidFill>
                  <a:schemeClr val="tx1"/>
                </a:solidFill>
                <a:highlight>
                  <a:srgbClr val="FFFFFF"/>
                </a:highlight>
              </a:rPr>
              <a:t>coherence</a:t>
            </a:r>
            <a:r>
              <a:rPr lang="fr-FR" sz="1800" dirty="0">
                <a:solidFill>
                  <a:schemeClr val="tx1"/>
                </a:solidFill>
                <a:highlight>
                  <a:srgbClr val="FFFFFF"/>
                </a:highlight>
              </a:rPr>
              <a:t> </a:t>
            </a:r>
            <a:r>
              <a:rPr lang="fr-FR" sz="1800" dirty="0" err="1">
                <a:solidFill>
                  <a:schemeClr val="tx1"/>
                </a:solidFill>
                <a:highlight>
                  <a:srgbClr val="FFFFFF"/>
                </a:highlight>
              </a:rPr>
              <a:t>tomography</a:t>
            </a:r>
            <a:br>
              <a:rPr lang="fr-FR" sz="1800" dirty="0">
                <a:solidFill>
                  <a:schemeClr val="tx1"/>
                </a:solidFill>
                <a:highlight>
                  <a:srgbClr val="FFFFFF"/>
                </a:highlight>
              </a:rPr>
            </a:br>
            <a:r>
              <a:rPr lang="fr-FR" sz="1800" dirty="0" err="1">
                <a:solidFill>
                  <a:schemeClr val="accent1"/>
                </a:solidFill>
                <a:highlight>
                  <a:srgbClr val="FFFFFF"/>
                </a:highlight>
              </a:rPr>
              <a:t>Lejla</a:t>
            </a:r>
            <a:r>
              <a:rPr lang="fr-FR" sz="1800" dirty="0">
                <a:solidFill>
                  <a:schemeClr val="accent1"/>
                </a:solidFill>
                <a:highlight>
                  <a:srgbClr val="FFFFFF"/>
                </a:highlight>
              </a:rPr>
              <a:t> </a:t>
            </a:r>
            <a:r>
              <a:rPr lang="fr-FR" sz="1800" dirty="0" err="1">
                <a:solidFill>
                  <a:schemeClr val="accent1"/>
                </a:solidFill>
                <a:highlight>
                  <a:srgbClr val="FFFFFF"/>
                </a:highlight>
              </a:rPr>
              <a:t>Vajzovic</a:t>
            </a:r>
            <a:endParaRPr lang="fr-FR" sz="1800" dirty="0">
              <a:solidFill>
                <a:schemeClr val="accent1"/>
              </a:solidFill>
              <a:highlight>
                <a:srgbClr val="FFFFFF"/>
              </a:highlight>
            </a:endParaRPr>
          </a:p>
          <a:p>
            <a:pPr algn="l"/>
            <a:r>
              <a:rPr lang="fr-FR" sz="1800" dirty="0">
                <a:solidFill>
                  <a:schemeClr val="tx1"/>
                </a:solidFill>
                <a:highlight>
                  <a:srgbClr val="FFFFFF"/>
                </a:highlight>
              </a:rPr>
              <a:t>Complications</a:t>
            </a:r>
            <a:br>
              <a:rPr lang="fr-FR" sz="1800" dirty="0">
                <a:solidFill>
                  <a:schemeClr val="tx1"/>
                </a:solidFill>
                <a:highlight>
                  <a:srgbClr val="FFFFFF"/>
                </a:highlight>
              </a:rPr>
            </a:br>
            <a:r>
              <a:rPr lang="fr-FR" sz="1800" dirty="0">
                <a:solidFill>
                  <a:schemeClr val="accent1"/>
                </a:solidFill>
                <a:highlight>
                  <a:srgbClr val="FFFFFF"/>
                </a:highlight>
              </a:rPr>
              <a:t>Aaron </a:t>
            </a:r>
            <a:r>
              <a:rPr lang="fr-FR" sz="1800" dirty="0" err="1">
                <a:solidFill>
                  <a:schemeClr val="accent1"/>
                </a:solidFill>
                <a:highlight>
                  <a:srgbClr val="FFFFFF"/>
                </a:highlight>
              </a:rPr>
              <a:t>Nagiel</a:t>
            </a:r>
            <a:endParaRPr lang="fr-FR" sz="1800" dirty="0">
              <a:solidFill>
                <a:schemeClr val="accent1"/>
              </a:solidFill>
              <a:highlight>
                <a:srgbClr val="FFFFFF"/>
              </a:highlight>
            </a:endParaRPr>
          </a:p>
          <a:p>
            <a:pPr algn="l"/>
            <a:r>
              <a:rPr lang="fr-FR" sz="1800" dirty="0" err="1">
                <a:solidFill>
                  <a:schemeClr val="tx1"/>
                </a:solidFill>
                <a:highlight>
                  <a:srgbClr val="FFFFFF"/>
                </a:highlight>
              </a:rPr>
              <a:t>Inherited</a:t>
            </a:r>
            <a:r>
              <a:rPr lang="fr-FR" sz="1800" dirty="0">
                <a:solidFill>
                  <a:schemeClr val="tx1"/>
                </a:solidFill>
                <a:highlight>
                  <a:srgbClr val="FFFFFF"/>
                </a:highlight>
              </a:rPr>
              <a:t> </a:t>
            </a:r>
            <a:r>
              <a:rPr lang="fr-FR" sz="1800" dirty="0" err="1">
                <a:solidFill>
                  <a:schemeClr val="tx1"/>
                </a:solidFill>
                <a:highlight>
                  <a:srgbClr val="FFFFFF"/>
                </a:highlight>
              </a:rPr>
              <a:t>Retinal</a:t>
            </a:r>
            <a:r>
              <a:rPr lang="fr-FR" sz="1800" dirty="0">
                <a:solidFill>
                  <a:schemeClr val="tx1"/>
                </a:solidFill>
                <a:highlight>
                  <a:srgbClr val="FFFFFF"/>
                </a:highlight>
              </a:rPr>
              <a:t> </a:t>
            </a:r>
            <a:r>
              <a:rPr lang="fr-FR" sz="1800" dirty="0" err="1">
                <a:solidFill>
                  <a:schemeClr val="tx1"/>
                </a:solidFill>
                <a:highlight>
                  <a:srgbClr val="FFFFFF"/>
                </a:highlight>
              </a:rPr>
              <a:t>Diseases</a:t>
            </a:r>
            <a:r>
              <a:rPr lang="fr-FR" sz="1800" dirty="0">
                <a:solidFill>
                  <a:schemeClr val="tx1"/>
                </a:solidFill>
                <a:highlight>
                  <a:srgbClr val="FFFFFF"/>
                </a:highlight>
              </a:rPr>
              <a:t> and </a:t>
            </a:r>
            <a:r>
              <a:rPr lang="fr-FR" sz="1800" dirty="0" err="1">
                <a:solidFill>
                  <a:schemeClr val="tx1"/>
                </a:solidFill>
                <a:highlight>
                  <a:srgbClr val="FFFFFF"/>
                </a:highlight>
              </a:rPr>
              <a:t>Clinical</a:t>
            </a:r>
            <a:r>
              <a:rPr lang="fr-FR" sz="1800" dirty="0">
                <a:solidFill>
                  <a:schemeClr val="tx1"/>
                </a:solidFill>
                <a:highlight>
                  <a:srgbClr val="FFFFFF"/>
                </a:highlight>
              </a:rPr>
              <a:t> Trials</a:t>
            </a:r>
            <a:br>
              <a:rPr lang="fr-FR" sz="1800" dirty="0">
                <a:solidFill>
                  <a:schemeClr val="tx1"/>
                </a:solidFill>
                <a:highlight>
                  <a:srgbClr val="FFFFFF"/>
                </a:highlight>
              </a:rPr>
            </a:br>
            <a:r>
              <a:rPr lang="fr-FR" sz="1800" dirty="0">
                <a:solidFill>
                  <a:schemeClr val="accent1"/>
                </a:solidFill>
                <a:highlight>
                  <a:srgbClr val="FFFFFF"/>
                </a:highlight>
              </a:rPr>
              <a:t>Robert </a:t>
            </a:r>
            <a:r>
              <a:rPr lang="fr-FR" sz="1800" dirty="0" err="1">
                <a:solidFill>
                  <a:schemeClr val="accent1"/>
                </a:solidFill>
                <a:highlight>
                  <a:srgbClr val="FFFFFF"/>
                </a:highlight>
              </a:rPr>
              <a:t>Sisk</a:t>
            </a:r>
            <a:endParaRPr lang="fr-FR" sz="1800" dirty="0">
              <a:solidFill>
                <a:schemeClr val="accent1"/>
              </a:solidFill>
              <a:highlight>
                <a:srgbClr val="FFFFFF"/>
              </a:highlight>
            </a:endParaRPr>
          </a:p>
          <a:p>
            <a:pPr algn="l"/>
            <a:endParaRPr lang="fr-FR" sz="1800" dirty="0">
              <a:solidFill>
                <a:schemeClr val="tx1"/>
              </a:solidFill>
              <a:highlight>
                <a:srgbClr val="FFFFFF"/>
              </a:highlight>
            </a:endParaRPr>
          </a:p>
        </p:txBody>
      </p:sp>
      <p:pic>
        <p:nvPicPr>
          <p:cNvPr id="2" name="Image 1" descr="Une image contenant personne, intérieur&#10;&#10;Description générée automatiquement">
            <a:extLst>
              <a:ext uri="{FF2B5EF4-FFF2-40B4-BE49-F238E27FC236}">
                <a16:creationId xmlns:a16="http://schemas.microsoft.com/office/drawing/2014/main" id="{285EDE4D-4D75-8CCC-E303-DAF131548EE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516417"/>
            <a:ext cx="1224136" cy="2026411"/>
          </a:xfrm>
          <a:prstGeom prst="rect">
            <a:avLst/>
          </a:prstGeom>
        </p:spPr>
      </p:pic>
      <p:sp>
        <p:nvSpPr>
          <p:cNvPr id="12" name="Rectangle 11">
            <a:extLst>
              <a:ext uri="{FF2B5EF4-FFF2-40B4-BE49-F238E27FC236}">
                <a16:creationId xmlns:a16="http://schemas.microsoft.com/office/drawing/2014/main" id="{AB53E1FC-B2EF-8D61-125E-E019E5058D69}"/>
              </a:ext>
            </a:extLst>
          </p:cNvPr>
          <p:cNvSpPr/>
          <p:nvPr/>
        </p:nvSpPr>
        <p:spPr>
          <a:xfrm>
            <a:off x="279140" y="3828671"/>
            <a:ext cx="1512168" cy="461665"/>
          </a:xfrm>
          <a:prstGeom prst="rect">
            <a:avLst/>
          </a:prstGeom>
        </p:spPr>
        <p:txBody>
          <a:bodyPr wrap="square">
            <a:spAutoFit/>
          </a:bodyPr>
          <a:lstStyle/>
          <a:p>
            <a:pPr algn="ctr"/>
            <a:r>
              <a:rPr lang="fr-FR" sz="1200" b="1" err="1">
                <a:solidFill>
                  <a:srgbClr val="0070C0"/>
                </a:solidFill>
              </a:rPr>
              <a:t>Alejandra</a:t>
            </a:r>
            <a:r>
              <a:rPr lang="fr-FR" sz="1200" b="1">
                <a:solidFill>
                  <a:srgbClr val="0070C0"/>
                </a:solidFill>
              </a:rPr>
              <a:t> </a:t>
            </a:r>
            <a:r>
              <a:rPr lang="fr-FR" sz="1200" b="1" err="1">
                <a:solidFill>
                  <a:srgbClr val="0070C0"/>
                </a:solidFill>
              </a:rPr>
              <a:t>Daruich</a:t>
            </a:r>
            <a:r>
              <a:rPr lang="fr-FR" sz="1200" b="1">
                <a:solidFill>
                  <a:srgbClr val="0070C0"/>
                </a:solidFill>
              </a:rPr>
              <a:t> Paris</a:t>
            </a:r>
          </a:p>
        </p:txBody>
      </p:sp>
      <p:pic>
        <p:nvPicPr>
          <p:cNvPr id="13" name="Picture 2" descr="Advances in Pediatric Retina 2023 cover image">
            <a:extLst>
              <a:ext uri="{FF2B5EF4-FFF2-40B4-BE49-F238E27FC236}">
                <a16:creationId xmlns:a16="http://schemas.microsoft.com/office/drawing/2014/main" id="{BDCD6795-5CFE-391D-56CD-8112D47D3C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2875" y="1327191"/>
            <a:ext cx="1425519" cy="712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860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5252484" y="0"/>
            <a:ext cx="3891516" cy="593048"/>
          </a:xfrm>
          <a:prstGeom prst="rect">
            <a:avLst/>
          </a:prstGeom>
        </p:spPr>
      </p:pic>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r="42558" b="85032"/>
          <a:stretch/>
        </p:blipFill>
        <p:spPr>
          <a:xfrm>
            <a:off x="0" y="0"/>
            <a:ext cx="5252484" cy="593048"/>
          </a:xfrm>
          <a:prstGeom prst="rect">
            <a:avLst/>
          </a:prstGeom>
        </p:spPr>
      </p:pic>
      <p:sp>
        <p:nvSpPr>
          <p:cNvPr id="15" name="Espace réservé du contenu 2"/>
          <p:cNvSpPr txBox="1">
            <a:spLocks/>
          </p:cNvSpPr>
          <p:nvPr/>
        </p:nvSpPr>
        <p:spPr>
          <a:xfrm>
            <a:off x="239909" y="1183604"/>
            <a:ext cx="5629814" cy="35283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sz="1400">
              <a:solidFill>
                <a:schemeClr val="tx1"/>
              </a:solidFill>
            </a:endParaRPr>
          </a:p>
        </p:txBody>
      </p:sp>
      <p:sp>
        <p:nvSpPr>
          <p:cNvPr id="11" name="Rectangle 10"/>
          <p:cNvSpPr/>
          <p:nvPr/>
        </p:nvSpPr>
        <p:spPr>
          <a:xfrm>
            <a:off x="179512" y="1111596"/>
            <a:ext cx="8772776" cy="3672408"/>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0" y="4803998"/>
            <a:ext cx="9144000" cy="360040"/>
          </a:xfrm>
          <a:prstGeom prst="rect">
            <a:avLst/>
          </a:prstGeom>
        </p:spPr>
      </p:pic>
      <p:sp>
        <p:nvSpPr>
          <p:cNvPr id="17" name="Espace réservé du texte 9">
            <a:extLst>
              <a:ext uri="{FF2B5EF4-FFF2-40B4-BE49-F238E27FC236}">
                <a16:creationId xmlns:a16="http://schemas.microsoft.com/office/drawing/2014/main" id="{B1DD6396-A72F-B945-ADA4-0071B20D8ADC}"/>
              </a:ext>
            </a:extLst>
          </p:cNvPr>
          <p:cNvSpPr>
            <a:spLocks noGrp="1"/>
          </p:cNvSpPr>
          <p:nvPr>
            <p:ph type="subTitle" idx="1"/>
          </p:nvPr>
        </p:nvSpPr>
        <p:spPr>
          <a:xfrm>
            <a:off x="7236296" y="4828762"/>
            <a:ext cx="1795717" cy="427278"/>
          </a:xfrm>
        </p:spPr>
        <p:txBody>
          <a:bodyPr>
            <a:noAutofit/>
          </a:bodyPr>
          <a:lstStyle/>
          <a:p>
            <a:pPr algn="l"/>
            <a:r>
              <a:rPr lang="fr-FR" sz="1050">
                <a:solidFill>
                  <a:schemeClr val="tx1"/>
                </a:solidFill>
              </a:rPr>
              <a:t>D’après </a:t>
            </a:r>
            <a:r>
              <a:rPr lang="fr-FR" sz="1050" b="1" err="1">
                <a:solidFill>
                  <a:schemeClr val="tx1"/>
                </a:solidFill>
              </a:rPr>
              <a:t>Alejandra</a:t>
            </a:r>
            <a:r>
              <a:rPr lang="fr-FR" sz="1050" b="1">
                <a:solidFill>
                  <a:schemeClr val="tx1"/>
                </a:solidFill>
              </a:rPr>
              <a:t> </a:t>
            </a:r>
            <a:r>
              <a:rPr lang="fr-FR" sz="1050" b="1" err="1">
                <a:solidFill>
                  <a:schemeClr val="tx1"/>
                </a:solidFill>
              </a:rPr>
              <a:t>Daruich</a:t>
            </a:r>
            <a:endParaRPr lang="fr-FR" sz="1050" b="1">
              <a:solidFill>
                <a:schemeClr val="tx1"/>
              </a:solidFill>
            </a:endParaRPr>
          </a:p>
        </p:txBody>
      </p:sp>
      <p:sp>
        <p:nvSpPr>
          <p:cNvPr id="6" name="ZoneTexte 5">
            <a:extLst>
              <a:ext uri="{FF2B5EF4-FFF2-40B4-BE49-F238E27FC236}">
                <a16:creationId xmlns:a16="http://schemas.microsoft.com/office/drawing/2014/main" id="{75C770B0-F88D-B573-B711-1E95DB9A4A0C}"/>
              </a:ext>
            </a:extLst>
          </p:cNvPr>
          <p:cNvSpPr txBox="1"/>
          <p:nvPr/>
        </p:nvSpPr>
        <p:spPr>
          <a:xfrm>
            <a:off x="191712" y="762258"/>
            <a:ext cx="9060808" cy="369332"/>
          </a:xfrm>
          <a:prstGeom prst="rect">
            <a:avLst/>
          </a:prstGeom>
          <a:noFill/>
        </p:spPr>
        <p:txBody>
          <a:bodyPr wrap="square" rtlCol="0">
            <a:spAutoFit/>
          </a:bodyPr>
          <a:lstStyle/>
          <a:p>
            <a:pPr algn="l"/>
            <a:r>
              <a:rPr lang="fr-FR" sz="1800" dirty="0">
                <a:solidFill>
                  <a:schemeClr val="tx1"/>
                </a:solidFill>
                <a:highlight>
                  <a:srgbClr val="FFFFFF"/>
                </a:highlight>
              </a:rPr>
              <a:t>Technique and </a:t>
            </a:r>
            <a:r>
              <a:rPr lang="fr-FR" sz="1800" dirty="0" err="1">
                <a:solidFill>
                  <a:schemeClr val="tx1"/>
                </a:solidFill>
                <a:highlight>
                  <a:srgbClr val="FFFFFF"/>
                </a:highlight>
              </a:rPr>
              <a:t>optical</a:t>
            </a:r>
            <a:r>
              <a:rPr lang="fr-FR" sz="1800" dirty="0">
                <a:solidFill>
                  <a:schemeClr val="tx1"/>
                </a:solidFill>
                <a:highlight>
                  <a:srgbClr val="FFFFFF"/>
                </a:highlight>
              </a:rPr>
              <a:t> </a:t>
            </a:r>
            <a:r>
              <a:rPr lang="fr-FR" sz="1800" dirty="0" err="1">
                <a:solidFill>
                  <a:schemeClr val="tx1"/>
                </a:solidFill>
                <a:highlight>
                  <a:srgbClr val="FFFFFF"/>
                </a:highlight>
              </a:rPr>
              <a:t>coherence</a:t>
            </a:r>
            <a:r>
              <a:rPr lang="fr-FR" sz="1800" dirty="0">
                <a:solidFill>
                  <a:schemeClr val="tx1"/>
                </a:solidFill>
                <a:highlight>
                  <a:srgbClr val="FFFFFF"/>
                </a:highlight>
              </a:rPr>
              <a:t> </a:t>
            </a:r>
            <a:r>
              <a:rPr lang="fr-FR" sz="1800" dirty="0" err="1">
                <a:solidFill>
                  <a:schemeClr val="tx1"/>
                </a:solidFill>
                <a:highlight>
                  <a:srgbClr val="FFFFFF"/>
                </a:highlight>
              </a:rPr>
              <a:t>tomography</a:t>
            </a:r>
            <a:r>
              <a:rPr lang="fr-FR" sz="1800" dirty="0">
                <a:solidFill>
                  <a:schemeClr val="tx1"/>
                </a:solidFill>
                <a:highlight>
                  <a:srgbClr val="FFFFFF"/>
                </a:highlight>
              </a:rPr>
              <a:t> </a:t>
            </a:r>
            <a:r>
              <a:rPr lang="fr-FR" dirty="0">
                <a:highlight>
                  <a:srgbClr val="FFFFFF"/>
                </a:highlight>
              </a:rPr>
              <a:t>- </a:t>
            </a:r>
            <a:r>
              <a:rPr lang="fr-FR" sz="1800" dirty="0" err="1">
                <a:solidFill>
                  <a:schemeClr val="accent1"/>
                </a:solidFill>
                <a:highlight>
                  <a:srgbClr val="FFFFFF"/>
                </a:highlight>
              </a:rPr>
              <a:t>Lejla</a:t>
            </a:r>
            <a:r>
              <a:rPr lang="fr-FR" sz="1800" dirty="0">
                <a:solidFill>
                  <a:schemeClr val="accent1"/>
                </a:solidFill>
                <a:highlight>
                  <a:srgbClr val="FFFFFF"/>
                </a:highlight>
              </a:rPr>
              <a:t> </a:t>
            </a:r>
            <a:r>
              <a:rPr lang="fr-FR" sz="1800" dirty="0" err="1">
                <a:solidFill>
                  <a:schemeClr val="accent1"/>
                </a:solidFill>
                <a:highlight>
                  <a:srgbClr val="FFFFFF"/>
                </a:highlight>
              </a:rPr>
              <a:t>Vajzovic</a:t>
            </a:r>
            <a:endParaRPr lang="fr-FR" sz="1800" dirty="0">
              <a:solidFill>
                <a:schemeClr val="accent1"/>
              </a:solidFill>
              <a:highlight>
                <a:srgbClr val="FFFFFF"/>
              </a:highlight>
            </a:endParaRPr>
          </a:p>
        </p:txBody>
      </p:sp>
      <p:sp>
        <p:nvSpPr>
          <p:cNvPr id="8" name="ZoneTexte 7">
            <a:extLst>
              <a:ext uri="{FF2B5EF4-FFF2-40B4-BE49-F238E27FC236}">
                <a16:creationId xmlns:a16="http://schemas.microsoft.com/office/drawing/2014/main" id="{26D45A85-C27E-9799-ECC7-FB253CF7F27E}"/>
              </a:ext>
            </a:extLst>
          </p:cNvPr>
          <p:cNvSpPr txBox="1"/>
          <p:nvPr/>
        </p:nvSpPr>
        <p:spPr>
          <a:xfrm>
            <a:off x="191712" y="1129288"/>
            <a:ext cx="8364539" cy="4370427"/>
          </a:xfrm>
          <a:prstGeom prst="rect">
            <a:avLst/>
          </a:prstGeom>
          <a:noFill/>
        </p:spPr>
        <p:txBody>
          <a:bodyPr wrap="square" rtlCol="0">
            <a:spAutoFit/>
          </a:bodyPr>
          <a:lstStyle/>
          <a:p>
            <a:pPr>
              <a:spcAft>
                <a:spcPts val="600"/>
              </a:spcAft>
            </a:pPr>
            <a:r>
              <a:rPr lang="fr-FR" sz="1600" b="1" dirty="0"/>
              <a:t>Tips pour une injection sous-rétinienne de thérapie génique</a:t>
            </a:r>
          </a:p>
          <a:p>
            <a:pPr>
              <a:spcAft>
                <a:spcPts val="600"/>
              </a:spcAft>
            </a:pPr>
            <a:r>
              <a:rPr lang="fr-FR" sz="1600" dirty="0"/>
              <a:t>- Vitrectomie  3 voies, 23G </a:t>
            </a:r>
          </a:p>
          <a:p>
            <a:pPr>
              <a:spcAft>
                <a:spcPts val="600"/>
              </a:spcAft>
            </a:pPr>
            <a:r>
              <a:rPr lang="fr-FR" sz="1600" dirty="0"/>
              <a:t>- DPV complet, utilisation de triamcinolone</a:t>
            </a:r>
          </a:p>
          <a:p>
            <a:pPr>
              <a:spcAft>
                <a:spcPts val="600"/>
              </a:spcAft>
            </a:pPr>
            <a:r>
              <a:rPr lang="fr-FR" sz="1600" dirty="0"/>
              <a:t>- Vérification de la périphérie rétinienne avec indentation</a:t>
            </a:r>
          </a:p>
          <a:p>
            <a:pPr>
              <a:spcAft>
                <a:spcPts val="600"/>
              </a:spcAft>
            </a:pPr>
            <a:r>
              <a:rPr lang="fr-FR" sz="1600" dirty="0"/>
              <a:t>- Diminution de la PIO avant l’injection</a:t>
            </a:r>
          </a:p>
          <a:p>
            <a:pPr>
              <a:spcAft>
                <a:spcPts val="600"/>
              </a:spcAft>
            </a:pPr>
            <a:r>
              <a:rPr lang="fr-FR" sz="1600" dirty="0"/>
              <a:t>- Utilisation de l’OCT </a:t>
            </a:r>
            <a:r>
              <a:rPr lang="fr-FR" sz="1600" dirty="0" err="1"/>
              <a:t>intraopératoire</a:t>
            </a:r>
            <a:r>
              <a:rPr lang="fr-FR" sz="1600" dirty="0"/>
              <a:t> pour déterminer la localisation de l’injection et diminuer le risque de complications telles que le trou maculaire pendant l’injection</a:t>
            </a:r>
          </a:p>
          <a:p>
            <a:pPr>
              <a:spcAft>
                <a:spcPts val="600"/>
              </a:spcAft>
            </a:pPr>
            <a:r>
              <a:rPr lang="fr-FR" sz="1600" dirty="0"/>
              <a:t>- Utilisation de « </a:t>
            </a:r>
            <a:r>
              <a:rPr lang="fr-FR" sz="1600" dirty="0" err="1"/>
              <a:t>pre-bleb</a:t>
            </a:r>
            <a:r>
              <a:rPr lang="fr-FR" sz="1600" dirty="0"/>
              <a:t> » au BSS et/ou ouverture de la MLI avec pince « </a:t>
            </a:r>
            <a:r>
              <a:rPr lang="fr-FR" sz="1600" dirty="0" err="1"/>
              <a:t>flex</a:t>
            </a:r>
            <a:r>
              <a:rPr lang="fr-FR" sz="1600" dirty="0"/>
              <a:t> </a:t>
            </a:r>
            <a:r>
              <a:rPr lang="fr-FR" sz="1600" dirty="0" err="1"/>
              <a:t>loop</a:t>
            </a:r>
            <a:r>
              <a:rPr lang="fr-FR" sz="1600" dirty="0"/>
              <a:t> » dans le site d’injection possibles selon protocoles </a:t>
            </a:r>
          </a:p>
          <a:p>
            <a:pPr>
              <a:spcAft>
                <a:spcPts val="600"/>
              </a:spcAft>
            </a:pPr>
            <a:r>
              <a:rPr lang="fr-FR" sz="1600" dirty="0"/>
              <a:t>- Injection automatique contrôlée à la pédale</a:t>
            </a:r>
          </a:p>
          <a:p>
            <a:pPr>
              <a:spcAft>
                <a:spcPts val="600"/>
              </a:spcAft>
            </a:pPr>
            <a:r>
              <a:rPr lang="fr-FR" sz="1600" dirty="0"/>
              <a:t>- Echange fluide-air pour éliminer l’excès de virus</a:t>
            </a:r>
          </a:p>
          <a:p>
            <a:pPr>
              <a:spcAft>
                <a:spcPts val="600"/>
              </a:spcAft>
            </a:pPr>
            <a:r>
              <a:rPr lang="fr-FR" sz="1600" dirty="0"/>
              <a:t>- Suture des </a:t>
            </a:r>
            <a:r>
              <a:rPr lang="fr-FR" sz="1600" dirty="0" err="1"/>
              <a:t>sclérotomies</a:t>
            </a:r>
            <a:endParaRPr lang="fr-FR" sz="1600" dirty="0"/>
          </a:p>
          <a:p>
            <a:endParaRPr lang="fr-FR" dirty="0"/>
          </a:p>
          <a:p>
            <a:endParaRPr lang="fr-FR" dirty="0"/>
          </a:p>
        </p:txBody>
      </p:sp>
      <p:sp>
        <p:nvSpPr>
          <p:cNvPr id="7" name="ZoneTexte 6">
            <a:extLst>
              <a:ext uri="{FF2B5EF4-FFF2-40B4-BE49-F238E27FC236}">
                <a16:creationId xmlns:a16="http://schemas.microsoft.com/office/drawing/2014/main" id="{5D89F919-1A27-ABC7-2B7B-D3D7D957514B}"/>
              </a:ext>
            </a:extLst>
          </p:cNvPr>
          <p:cNvSpPr txBox="1"/>
          <p:nvPr/>
        </p:nvSpPr>
        <p:spPr>
          <a:xfrm>
            <a:off x="3798224" y="135965"/>
            <a:ext cx="4980915" cy="584775"/>
          </a:xfrm>
          <a:prstGeom prst="rect">
            <a:avLst/>
          </a:prstGeom>
          <a:noFill/>
          <a:ln>
            <a:noFill/>
          </a:ln>
        </p:spPr>
        <p:txBody>
          <a:bodyPr wrap="none" rtlCol="0">
            <a:spAutoFit/>
          </a:bodyPr>
          <a:lstStyle/>
          <a:p>
            <a:pPr algn="r"/>
            <a:r>
              <a:rPr lang="en-US" sz="1600" b="1" dirty="0">
                <a:solidFill>
                  <a:schemeClr val="accent1"/>
                </a:solidFill>
                <a:latin typeface="Franklin Gothic Medium" panose="020B0603020102020204" pitchFamily="34" charset="0"/>
              </a:rPr>
              <a:t>Session 8. </a:t>
            </a:r>
            <a:r>
              <a:rPr lang="fr-FR" sz="1600" b="1" dirty="0" err="1">
                <a:solidFill>
                  <a:schemeClr val="accent1"/>
                </a:solidFill>
                <a:highlight>
                  <a:srgbClr val="FFFFFF"/>
                </a:highlight>
              </a:rPr>
              <a:t>Inherited</a:t>
            </a:r>
            <a:r>
              <a:rPr lang="fr-FR" sz="1600" b="1" dirty="0">
                <a:solidFill>
                  <a:schemeClr val="accent1"/>
                </a:solidFill>
                <a:highlight>
                  <a:srgbClr val="FFFFFF"/>
                </a:highlight>
              </a:rPr>
              <a:t> </a:t>
            </a:r>
            <a:r>
              <a:rPr lang="fr-FR" sz="1600" b="1" dirty="0" err="1">
                <a:solidFill>
                  <a:schemeClr val="accent1"/>
                </a:solidFill>
                <a:highlight>
                  <a:srgbClr val="FFFFFF"/>
                </a:highlight>
              </a:rPr>
              <a:t>Retinal</a:t>
            </a:r>
            <a:r>
              <a:rPr lang="fr-FR" sz="1600" b="1" dirty="0">
                <a:solidFill>
                  <a:schemeClr val="accent1"/>
                </a:solidFill>
                <a:highlight>
                  <a:srgbClr val="FFFFFF"/>
                </a:highlight>
              </a:rPr>
              <a:t> </a:t>
            </a:r>
            <a:r>
              <a:rPr lang="fr-FR" sz="1600" b="1" dirty="0" err="1">
                <a:solidFill>
                  <a:schemeClr val="accent1"/>
                </a:solidFill>
                <a:highlight>
                  <a:srgbClr val="FFFFFF"/>
                </a:highlight>
              </a:rPr>
              <a:t>Diseases</a:t>
            </a:r>
            <a:r>
              <a:rPr lang="fr-FR" sz="1600" b="1" dirty="0">
                <a:solidFill>
                  <a:schemeClr val="accent1"/>
                </a:solidFill>
                <a:highlight>
                  <a:srgbClr val="FFFFFF"/>
                </a:highlight>
              </a:rPr>
              <a:t> and Gene </a:t>
            </a:r>
            <a:r>
              <a:rPr lang="fr-FR" sz="1600" b="1" dirty="0" err="1">
                <a:solidFill>
                  <a:schemeClr val="accent1"/>
                </a:solidFill>
                <a:highlight>
                  <a:srgbClr val="FFFFFF"/>
                </a:highlight>
              </a:rPr>
              <a:t>Therapy</a:t>
            </a:r>
            <a:br>
              <a:rPr lang="fr-FR" sz="1600" b="1" dirty="0">
                <a:solidFill>
                  <a:schemeClr val="accent1"/>
                </a:solidFill>
                <a:highlight>
                  <a:srgbClr val="FFFFFF"/>
                </a:highlight>
              </a:rPr>
            </a:br>
            <a:endParaRPr lang="en-US" sz="1600" b="1" dirty="0">
              <a:solidFill>
                <a:schemeClr val="accent1"/>
              </a:solidFill>
              <a:latin typeface="Franklin Gothic Medium" panose="020B0603020102020204" pitchFamily="34" charset="0"/>
            </a:endParaRPr>
          </a:p>
        </p:txBody>
      </p:sp>
    </p:spTree>
    <p:extLst>
      <p:ext uri="{BB962C8B-B14F-4D97-AF65-F5344CB8AC3E}">
        <p14:creationId xmlns:p14="http://schemas.microsoft.com/office/powerpoint/2010/main" val="904647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5252484" y="0"/>
            <a:ext cx="3891516" cy="593048"/>
          </a:xfrm>
          <a:prstGeom prst="rect">
            <a:avLst/>
          </a:prstGeom>
        </p:spPr>
      </p:pic>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r="42558" b="85032"/>
          <a:stretch/>
        </p:blipFill>
        <p:spPr>
          <a:xfrm>
            <a:off x="0" y="0"/>
            <a:ext cx="5252484" cy="593048"/>
          </a:xfrm>
          <a:prstGeom prst="rect">
            <a:avLst/>
          </a:prstGeom>
        </p:spPr>
      </p:pic>
      <p:sp>
        <p:nvSpPr>
          <p:cNvPr id="15" name="Espace réservé du contenu 2"/>
          <p:cNvSpPr txBox="1">
            <a:spLocks/>
          </p:cNvSpPr>
          <p:nvPr/>
        </p:nvSpPr>
        <p:spPr>
          <a:xfrm>
            <a:off x="239909" y="1183604"/>
            <a:ext cx="5629814" cy="35283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sz="1400">
              <a:solidFill>
                <a:schemeClr val="tx1"/>
              </a:solidFill>
            </a:endParaRPr>
          </a:p>
        </p:txBody>
      </p:sp>
      <p:sp>
        <p:nvSpPr>
          <p:cNvPr id="11" name="Rectangle 10"/>
          <p:cNvSpPr/>
          <p:nvPr/>
        </p:nvSpPr>
        <p:spPr>
          <a:xfrm>
            <a:off x="179512" y="1111596"/>
            <a:ext cx="8772776" cy="3672408"/>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0" y="4803998"/>
            <a:ext cx="9144000" cy="360040"/>
          </a:xfrm>
          <a:prstGeom prst="rect">
            <a:avLst/>
          </a:prstGeom>
        </p:spPr>
      </p:pic>
      <p:sp>
        <p:nvSpPr>
          <p:cNvPr id="17" name="Espace réservé du texte 9">
            <a:extLst>
              <a:ext uri="{FF2B5EF4-FFF2-40B4-BE49-F238E27FC236}">
                <a16:creationId xmlns:a16="http://schemas.microsoft.com/office/drawing/2014/main" id="{B1DD6396-A72F-B945-ADA4-0071B20D8ADC}"/>
              </a:ext>
            </a:extLst>
          </p:cNvPr>
          <p:cNvSpPr>
            <a:spLocks noGrp="1"/>
          </p:cNvSpPr>
          <p:nvPr>
            <p:ph type="subTitle" idx="1"/>
          </p:nvPr>
        </p:nvSpPr>
        <p:spPr>
          <a:xfrm>
            <a:off x="7236296" y="4828762"/>
            <a:ext cx="1795717" cy="427278"/>
          </a:xfrm>
        </p:spPr>
        <p:txBody>
          <a:bodyPr>
            <a:noAutofit/>
          </a:bodyPr>
          <a:lstStyle/>
          <a:p>
            <a:pPr algn="l"/>
            <a:r>
              <a:rPr lang="fr-FR" sz="1050">
                <a:solidFill>
                  <a:schemeClr val="tx1"/>
                </a:solidFill>
              </a:rPr>
              <a:t>D’après </a:t>
            </a:r>
            <a:r>
              <a:rPr lang="fr-FR" sz="1050" b="1" err="1">
                <a:solidFill>
                  <a:schemeClr val="tx1"/>
                </a:solidFill>
              </a:rPr>
              <a:t>Alejandra</a:t>
            </a:r>
            <a:r>
              <a:rPr lang="fr-FR" sz="1050" b="1">
                <a:solidFill>
                  <a:schemeClr val="tx1"/>
                </a:solidFill>
              </a:rPr>
              <a:t> </a:t>
            </a:r>
            <a:r>
              <a:rPr lang="fr-FR" sz="1050" b="1" err="1">
                <a:solidFill>
                  <a:schemeClr val="tx1"/>
                </a:solidFill>
              </a:rPr>
              <a:t>Daruich</a:t>
            </a:r>
            <a:endParaRPr lang="fr-FR" sz="1050" b="1">
              <a:solidFill>
                <a:schemeClr val="tx1"/>
              </a:solidFill>
            </a:endParaRPr>
          </a:p>
        </p:txBody>
      </p:sp>
      <p:sp>
        <p:nvSpPr>
          <p:cNvPr id="6" name="ZoneTexte 5">
            <a:extLst>
              <a:ext uri="{FF2B5EF4-FFF2-40B4-BE49-F238E27FC236}">
                <a16:creationId xmlns:a16="http://schemas.microsoft.com/office/drawing/2014/main" id="{75C770B0-F88D-B573-B711-1E95DB9A4A0C}"/>
              </a:ext>
            </a:extLst>
          </p:cNvPr>
          <p:cNvSpPr txBox="1"/>
          <p:nvPr/>
        </p:nvSpPr>
        <p:spPr>
          <a:xfrm>
            <a:off x="191712" y="768436"/>
            <a:ext cx="9060808" cy="369332"/>
          </a:xfrm>
          <a:prstGeom prst="rect">
            <a:avLst/>
          </a:prstGeom>
          <a:noFill/>
        </p:spPr>
        <p:txBody>
          <a:bodyPr wrap="square" rtlCol="0">
            <a:spAutoFit/>
          </a:bodyPr>
          <a:lstStyle/>
          <a:p>
            <a:pPr algn="l"/>
            <a:r>
              <a:rPr lang="fr-FR" sz="1800" dirty="0">
                <a:solidFill>
                  <a:schemeClr val="tx1"/>
                </a:solidFill>
                <a:highlight>
                  <a:srgbClr val="FFFFFF"/>
                </a:highlight>
              </a:rPr>
              <a:t>Complications - </a:t>
            </a:r>
            <a:r>
              <a:rPr lang="fr-FR" sz="1800" dirty="0">
                <a:solidFill>
                  <a:schemeClr val="accent1"/>
                </a:solidFill>
                <a:highlight>
                  <a:srgbClr val="FFFFFF"/>
                </a:highlight>
              </a:rPr>
              <a:t>Aaron </a:t>
            </a:r>
            <a:r>
              <a:rPr lang="fr-FR" sz="1800" dirty="0" err="1">
                <a:solidFill>
                  <a:schemeClr val="accent1"/>
                </a:solidFill>
                <a:highlight>
                  <a:srgbClr val="FFFFFF"/>
                </a:highlight>
              </a:rPr>
              <a:t>Nagiel</a:t>
            </a:r>
            <a:endParaRPr lang="fr-FR" sz="1800" dirty="0">
              <a:solidFill>
                <a:schemeClr val="accent1"/>
              </a:solidFill>
              <a:highlight>
                <a:srgbClr val="FFFFFF"/>
              </a:highlight>
            </a:endParaRPr>
          </a:p>
        </p:txBody>
      </p:sp>
      <p:sp>
        <p:nvSpPr>
          <p:cNvPr id="8" name="ZoneTexte 7">
            <a:extLst>
              <a:ext uri="{FF2B5EF4-FFF2-40B4-BE49-F238E27FC236}">
                <a16:creationId xmlns:a16="http://schemas.microsoft.com/office/drawing/2014/main" id="{26D45A85-C27E-9799-ECC7-FB253CF7F27E}"/>
              </a:ext>
            </a:extLst>
          </p:cNvPr>
          <p:cNvSpPr txBox="1"/>
          <p:nvPr/>
        </p:nvSpPr>
        <p:spPr>
          <a:xfrm>
            <a:off x="191712" y="1129288"/>
            <a:ext cx="8364539" cy="4524315"/>
          </a:xfrm>
          <a:prstGeom prst="rect">
            <a:avLst/>
          </a:prstGeom>
          <a:noFill/>
        </p:spPr>
        <p:txBody>
          <a:bodyPr wrap="square" rtlCol="0">
            <a:spAutoFit/>
          </a:bodyPr>
          <a:lstStyle/>
          <a:p>
            <a:r>
              <a:rPr lang="fr-FR" dirty="0"/>
              <a:t>2 complications ont été rapportés après l’AMM de </a:t>
            </a:r>
            <a:r>
              <a:rPr lang="fr-FR" dirty="0" err="1"/>
              <a:t>Luxturna</a:t>
            </a:r>
            <a:r>
              <a:rPr lang="fr-FR" dirty="0"/>
              <a:t>®: </a:t>
            </a:r>
          </a:p>
          <a:p>
            <a:endParaRPr lang="fr-FR" dirty="0"/>
          </a:p>
          <a:p>
            <a:pPr marL="342900" indent="-342900">
              <a:buAutoNum type="arabicParenR"/>
            </a:pPr>
            <a:r>
              <a:rPr lang="fr-FR" dirty="0"/>
              <a:t>Les dépôts sous-fovéolaires (Lopez et al. BJO. 2022): en général résolutif.</a:t>
            </a:r>
          </a:p>
          <a:p>
            <a:pPr marL="342900" indent="-342900">
              <a:buAutoNum type="arabicParenR"/>
            </a:pPr>
            <a:r>
              <a:rPr lang="fr-FR" dirty="0"/>
              <a:t>L’atrophie </a:t>
            </a:r>
            <a:r>
              <a:rPr lang="fr-FR" dirty="0" err="1"/>
              <a:t>chorio</a:t>
            </a:r>
            <a:r>
              <a:rPr lang="fr-FR" dirty="0"/>
              <a:t>-rétinienne péri-fovéolaire (Gange et al 2022 </a:t>
            </a:r>
            <a:r>
              <a:rPr lang="fr-FR" sz="1600" i="1" dirty="0" err="1"/>
              <a:t>Ophthalmology</a:t>
            </a:r>
            <a:r>
              <a:rPr lang="fr-FR" sz="1600" dirty="0"/>
              <a:t> </a:t>
            </a:r>
            <a:r>
              <a:rPr lang="fr-FR" sz="1600" i="1" dirty="0" err="1"/>
              <a:t>Retina</a:t>
            </a:r>
            <a:r>
              <a:rPr lang="fr-FR" dirty="0"/>
              <a:t>; </a:t>
            </a:r>
            <a:r>
              <a:rPr lang="fr-FR" dirty="0" err="1"/>
              <a:t>Stingl</a:t>
            </a:r>
            <a:r>
              <a:rPr lang="fr-FR" dirty="0"/>
              <a:t> et al. 2023 </a:t>
            </a:r>
            <a:r>
              <a:rPr lang="fr-FR" sz="1600" i="1" dirty="0" err="1"/>
              <a:t>Ophthalmology</a:t>
            </a:r>
            <a:r>
              <a:rPr lang="fr-FR" dirty="0"/>
              <a:t>)</a:t>
            </a:r>
          </a:p>
          <a:p>
            <a:pPr marL="342900" indent="-342900">
              <a:buAutoNum type="arabicParenR"/>
            </a:pPr>
            <a:endParaRPr lang="fr-FR" dirty="0"/>
          </a:p>
          <a:p>
            <a:r>
              <a:rPr lang="fr-FR" dirty="0"/>
              <a:t>3 Types d’atrophie: </a:t>
            </a:r>
          </a:p>
          <a:p>
            <a:pPr marL="342900" indent="-342900">
              <a:buAutoNum type="arabicParenR"/>
            </a:pPr>
            <a:r>
              <a:rPr lang="fr-FR" dirty="0"/>
              <a:t>Par « </a:t>
            </a:r>
            <a:r>
              <a:rPr lang="fr-FR" dirty="0" err="1"/>
              <a:t>touch</a:t>
            </a:r>
            <a:r>
              <a:rPr lang="fr-FR" dirty="0"/>
              <a:t> » (attendu dans le site d’injection)</a:t>
            </a:r>
          </a:p>
          <a:p>
            <a:pPr marL="342900" indent="-342900">
              <a:buAutoNum type="arabicParenR"/>
            </a:pPr>
            <a:r>
              <a:rPr lang="fr-FR" dirty="0" err="1"/>
              <a:t>Perifovéolaire</a:t>
            </a:r>
            <a:endParaRPr lang="fr-FR" dirty="0"/>
          </a:p>
          <a:p>
            <a:pPr marL="342900" indent="-342900">
              <a:buAutoNum type="arabicParenR"/>
            </a:pPr>
            <a:r>
              <a:rPr lang="fr-FR" dirty="0"/>
              <a:t>Nummulaire</a:t>
            </a:r>
          </a:p>
          <a:p>
            <a:pPr marL="342900" indent="-342900">
              <a:buAutoNum type="arabicParenR"/>
            </a:pPr>
            <a:endParaRPr lang="fr-FR" dirty="0"/>
          </a:p>
          <a:p>
            <a:r>
              <a:rPr lang="fr-FR" dirty="0"/>
              <a:t>L’atrophie par « </a:t>
            </a:r>
            <a:r>
              <a:rPr lang="fr-FR" dirty="0" err="1"/>
              <a:t>touch</a:t>
            </a:r>
            <a:r>
              <a:rPr lang="fr-FR" dirty="0"/>
              <a:t> » progresse très lentement, les autres deux types progressent très rapidement, beaucoup plus que la progression naturelle.</a:t>
            </a:r>
          </a:p>
          <a:p>
            <a:pPr marL="342900" indent="-342900">
              <a:buAutoNum type="arabicParenR"/>
            </a:pPr>
            <a:endParaRPr lang="fr-FR" dirty="0"/>
          </a:p>
          <a:p>
            <a:pPr marL="342900" indent="-342900">
              <a:buAutoNum type="arabicParenR"/>
            </a:pPr>
            <a:endParaRPr lang="fr-FR" dirty="0"/>
          </a:p>
          <a:p>
            <a:endParaRPr lang="fr-FR" dirty="0"/>
          </a:p>
        </p:txBody>
      </p:sp>
      <p:sp>
        <p:nvSpPr>
          <p:cNvPr id="3" name="ZoneTexte 2">
            <a:extLst>
              <a:ext uri="{FF2B5EF4-FFF2-40B4-BE49-F238E27FC236}">
                <a16:creationId xmlns:a16="http://schemas.microsoft.com/office/drawing/2014/main" id="{F0202ADD-A5B1-D4F5-5827-6D95AE04752E}"/>
              </a:ext>
            </a:extLst>
          </p:cNvPr>
          <p:cNvSpPr txBox="1"/>
          <p:nvPr/>
        </p:nvSpPr>
        <p:spPr>
          <a:xfrm>
            <a:off x="3798224" y="135965"/>
            <a:ext cx="4980915" cy="584775"/>
          </a:xfrm>
          <a:prstGeom prst="rect">
            <a:avLst/>
          </a:prstGeom>
          <a:noFill/>
          <a:ln>
            <a:noFill/>
          </a:ln>
        </p:spPr>
        <p:txBody>
          <a:bodyPr wrap="none" rtlCol="0">
            <a:spAutoFit/>
          </a:bodyPr>
          <a:lstStyle/>
          <a:p>
            <a:pPr algn="r"/>
            <a:r>
              <a:rPr lang="en-US" sz="1600" b="1" dirty="0">
                <a:solidFill>
                  <a:schemeClr val="accent1"/>
                </a:solidFill>
                <a:latin typeface="Franklin Gothic Medium" panose="020B0603020102020204" pitchFamily="34" charset="0"/>
              </a:rPr>
              <a:t>Session 8. </a:t>
            </a:r>
            <a:r>
              <a:rPr lang="fr-FR" sz="1600" b="1" dirty="0" err="1">
                <a:solidFill>
                  <a:schemeClr val="accent1"/>
                </a:solidFill>
                <a:highlight>
                  <a:srgbClr val="FFFFFF"/>
                </a:highlight>
              </a:rPr>
              <a:t>Inherited</a:t>
            </a:r>
            <a:r>
              <a:rPr lang="fr-FR" sz="1600" b="1" dirty="0">
                <a:solidFill>
                  <a:schemeClr val="accent1"/>
                </a:solidFill>
                <a:highlight>
                  <a:srgbClr val="FFFFFF"/>
                </a:highlight>
              </a:rPr>
              <a:t> </a:t>
            </a:r>
            <a:r>
              <a:rPr lang="fr-FR" sz="1600" b="1" dirty="0" err="1">
                <a:solidFill>
                  <a:schemeClr val="accent1"/>
                </a:solidFill>
                <a:highlight>
                  <a:srgbClr val="FFFFFF"/>
                </a:highlight>
              </a:rPr>
              <a:t>Retinal</a:t>
            </a:r>
            <a:r>
              <a:rPr lang="fr-FR" sz="1600" b="1" dirty="0">
                <a:solidFill>
                  <a:schemeClr val="accent1"/>
                </a:solidFill>
                <a:highlight>
                  <a:srgbClr val="FFFFFF"/>
                </a:highlight>
              </a:rPr>
              <a:t> </a:t>
            </a:r>
            <a:r>
              <a:rPr lang="fr-FR" sz="1600" b="1" dirty="0" err="1">
                <a:solidFill>
                  <a:schemeClr val="accent1"/>
                </a:solidFill>
                <a:highlight>
                  <a:srgbClr val="FFFFFF"/>
                </a:highlight>
              </a:rPr>
              <a:t>Diseases</a:t>
            </a:r>
            <a:r>
              <a:rPr lang="fr-FR" sz="1600" b="1" dirty="0">
                <a:solidFill>
                  <a:schemeClr val="accent1"/>
                </a:solidFill>
                <a:highlight>
                  <a:srgbClr val="FFFFFF"/>
                </a:highlight>
              </a:rPr>
              <a:t> and Gene </a:t>
            </a:r>
            <a:r>
              <a:rPr lang="fr-FR" sz="1600" b="1" dirty="0" err="1">
                <a:solidFill>
                  <a:schemeClr val="accent1"/>
                </a:solidFill>
                <a:highlight>
                  <a:srgbClr val="FFFFFF"/>
                </a:highlight>
              </a:rPr>
              <a:t>Therapy</a:t>
            </a:r>
            <a:br>
              <a:rPr lang="fr-FR" sz="1600" b="1" dirty="0">
                <a:solidFill>
                  <a:schemeClr val="accent1"/>
                </a:solidFill>
                <a:highlight>
                  <a:srgbClr val="FFFFFF"/>
                </a:highlight>
              </a:rPr>
            </a:br>
            <a:endParaRPr lang="en-US" sz="1600" b="1" dirty="0">
              <a:solidFill>
                <a:schemeClr val="accent1"/>
              </a:solidFill>
              <a:latin typeface="Franklin Gothic Medium" panose="020B0603020102020204" pitchFamily="34" charset="0"/>
            </a:endParaRPr>
          </a:p>
        </p:txBody>
      </p:sp>
    </p:spTree>
    <p:extLst>
      <p:ext uri="{BB962C8B-B14F-4D97-AF65-F5344CB8AC3E}">
        <p14:creationId xmlns:p14="http://schemas.microsoft.com/office/powerpoint/2010/main" val="1269183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5252484" y="0"/>
            <a:ext cx="3891516" cy="593048"/>
          </a:xfrm>
          <a:prstGeom prst="rect">
            <a:avLst/>
          </a:prstGeom>
        </p:spPr>
      </p:pic>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r="42558" b="85032"/>
          <a:stretch/>
        </p:blipFill>
        <p:spPr>
          <a:xfrm>
            <a:off x="0" y="0"/>
            <a:ext cx="5252484" cy="593048"/>
          </a:xfrm>
          <a:prstGeom prst="rect">
            <a:avLst/>
          </a:prstGeom>
        </p:spPr>
      </p:pic>
      <p:sp>
        <p:nvSpPr>
          <p:cNvPr id="15" name="Espace réservé du contenu 2"/>
          <p:cNvSpPr txBox="1">
            <a:spLocks/>
          </p:cNvSpPr>
          <p:nvPr/>
        </p:nvSpPr>
        <p:spPr>
          <a:xfrm>
            <a:off x="239909" y="1183604"/>
            <a:ext cx="5629814" cy="35283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sz="1400">
              <a:solidFill>
                <a:schemeClr val="tx1"/>
              </a:solidFill>
            </a:endParaRPr>
          </a:p>
        </p:txBody>
      </p:sp>
      <p:sp>
        <p:nvSpPr>
          <p:cNvPr id="11" name="Rectangle 10"/>
          <p:cNvSpPr/>
          <p:nvPr/>
        </p:nvSpPr>
        <p:spPr>
          <a:xfrm>
            <a:off x="179512" y="1111596"/>
            <a:ext cx="8772776" cy="3672408"/>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0" y="4803998"/>
            <a:ext cx="9144000" cy="360040"/>
          </a:xfrm>
          <a:prstGeom prst="rect">
            <a:avLst/>
          </a:prstGeom>
        </p:spPr>
      </p:pic>
      <p:sp>
        <p:nvSpPr>
          <p:cNvPr id="17" name="Espace réservé du texte 9">
            <a:extLst>
              <a:ext uri="{FF2B5EF4-FFF2-40B4-BE49-F238E27FC236}">
                <a16:creationId xmlns:a16="http://schemas.microsoft.com/office/drawing/2014/main" id="{B1DD6396-A72F-B945-ADA4-0071B20D8ADC}"/>
              </a:ext>
            </a:extLst>
          </p:cNvPr>
          <p:cNvSpPr>
            <a:spLocks noGrp="1"/>
          </p:cNvSpPr>
          <p:nvPr>
            <p:ph type="subTitle" idx="1"/>
          </p:nvPr>
        </p:nvSpPr>
        <p:spPr>
          <a:xfrm>
            <a:off x="7236296" y="4828762"/>
            <a:ext cx="1795717" cy="427278"/>
          </a:xfrm>
        </p:spPr>
        <p:txBody>
          <a:bodyPr>
            <a:noAutofit/>
          </a:bodyPr>
          <a:lstStyle/>
          <a:p>
            <a:pPr algn="l"/>
            <a:r>
              <a:rPr lang="fr-FR" sz="1050">
                <a:solidFill>
                  <a:schemeClr val="tx1"/>
                </a:solidFill>
              </a:rPr>
              <a:t>D’après </a:t>
            </a:r>
            <a:r>
              <a:rPr lang="fr-FR" sz="1050" b="1" err="1">
                <a:solidFill>
                  <a:schemeClr val="tx1"/>
                </a:solidFill>
              </a:rPr>
              <a:t>Alejandra</a:t>
            </a:r>
            <a:r>
              <a:rPr lang="fr-FR" sz="1050" b="1">
                <a:solidFill>
                  <a:schemeClr val="tx1"/>
                </a:solidFill>
              </a:rPr>
              <a:t> </a:t>
            </a:r>
            <a:r>
              <a:rPr lang="fr-FR" sz="1050" b="1" err="1">
                <a:solidFill>
                  <a:schemeClr val="tx1"/>
                </a:solidFill>
              </a:rPr>
              <a:t>Daruich</a:t>
            </a:r>
            <a:endParaRPr lang="fr-FR" sz="1050" b="1">
              <a:solidFill>
                <a:schemeClr val="tx1"/>
              </a:solidFill>
            </a:endParaRPr>
          </a:p>
        </p:txBody>
      </p:sp>
      <p:sp>
        <p:nvSpPr>
          <p:cNvPr id="6" name="ZoneTexte 5">
            <a:extLst>
              <a:ext uri="{FF2B5EF4-FFF2-40B4-BE49-F238E27FC236}">
                <a16:creationId xmlns:a16="http://schemas.microsoft.com/office/drawing/2014/main" id="{75C770B0-F88D-B573-B711-1E95DB9A4A0C}"/>
              </a:ext>
            </a:extLst>
          </p:cNvPr>
          <p:cNvSpPr txBox="1"/>
          <p:nvPr/>
        </p:nvSpPr>
        <p:spPr>
          <a:xfrm>
            <a:off x="191712" y="762258"/>
            <a:ext cx="9060808" cy="369332"/>
          </a:xfrm>
          <a:prstGeom prst="rect">
            <a:avLst/>
          </a:prstGeom>
          <a:noFill/>
        </p:spPr>
        <p:txBody>
          <a:bodyPr wrap="square" rtlCol="0">
            <a:spAutoFit/>
          </a:bodyPr>
          <a:lstStyle/>
          <a:p>
            <a:pPr algn="l"/>
            <a:r>
              <a:rPr lang="fr-FR" sz="1800" dirty="0">
                <a:solidFill>
                  <a:schemeClr val="tx1"/>
                </a:solidFill>
                <a:highlight>
                  <a:srgbClr val="FFFFFF"/>
                </a:highlight>
              </a:rPr>
              <a:t>Complications - </a:t>
            </a:r>
            <a:r>
              <a:rPr lang="fr-FR" sz="1800" dirty="0">
                <a:solidFill>
                  <a:schemeClr val="accent1"/>
                </a:solidFill>
                <a:highlight>
                  <a:srgbClr val="FFFFFF"/>
                </a:highlight>
              </a:rPr>
              <a:t>Aaron </a:t>
            </a:r>
            <a:r>
              <a:rPr lang="fr-FR" sz="1800" dirty="0" err="1">
                <a:solidFill>
                  <a:schemeClr val="accent1"/>
                </a:solidFill>
                <a:highlight>
                  <a:srgbClr val="FFFFFF"/>
                </a:highlight>
              </a:rPr>
              <a:t>Nagiel</a:t>
            </a:r>
            <a:endParaRPr lang="fr-FR" sz="1800" dirty="0">
              <a:solidFill>
                <a:schemeClr val="accent1"/>
              </a:solidFill>
              <a:highlight>
                <a:srgbClr val="FFFFFF"/>
              </a:highlight>
            </a:endParaRPr>
          </a:p>
        </p:txBody>
      </p:sp>
      <p:sp>
        <p:nvSpPr>
          <p:cNvPr id="8" name="ZoneTexte 7">
            <a:extLst>
              <a:ext uri="{FF2B5EF4-FFF2-40B4-BE49-F238E27FC236}">
                <a16:creationId xmlns:a16="http://schemas.microsoft.com/office/drawing/2014/main" id="{26D45A85-C27E-9799-ECC7-FB253CF7F27E}"/>
              </a:ext>
            </a:extLst>
          </p:cNvPr>
          <p:cNvSpPr txBox="1"/>
          <p:nvPr/>
        </p:nvSpPr>
        <p:spPr>
          <a:xfrm>
            <a:off x="191712" y="1129288"/>
            <a:ext cx="8364539" cy="4001095"/>
          </a:xfrm>
          <a:prstGeom prst="rect">
            <a:avLst/>
          </a:prstGeom>
          <a:noFill/>
        </p:spPr>
        <p:txBody>
          <a:bodyPr wrap="square" rtlCol="0">
            <a:spAutoFit/>
          </a:bodyPr>
          <a:lstStyle/>
          <a:p>
            <a:r>
              <a:rPr lang="fr-FR" sz="1600" dirty="0"/>
              <a:t>Possibles causes étiologiques de l’atrophie </a:t>
            </a:r>
            <a:r>
              <a:rPr lang="fr-FR" sz="1600" dirty="0" err="1"/>
              <a:t>chorio</a:t>
            </a:r>
            <a:r>
              <a:rPr lang="fr-FR" sz="1600" dirty="0"/>
              <a:t>-rétinienne post </a:t>
            </a:r>
            <a:r>
              <a:rPr lang="fr-FR" sz="1600" dirty="0" err="1"/>
              <a:t>Luxturna</a:t>
            </a:r>
            <a:r>
              <a:rPr lang="fr-FR" sz="1600" dirty="0"/>
              <a:t>®</a:t>
            </a:r>
          </a:p>
          <a:p>
            <a:pPr marL="342900" indent="-342900">
              <a:spcBef>
                <a:spcPts val="600"/>
              </a:spcBef>
              <a:buAutoNum type="arabicParenR"/>
            </a:pPr>
            <a:r>
              <a:rPr lang="fr-FR" sz="1600" dirty="0"/>
              <a:t>Oculaires: âge, sévérité de l’atteinte rétinienne, myopie associée</a:t>
            </a:r>
          </a:p>
          <a:p>
            <a:pPr marL="342900" indent="-342900">
              <a:spcBef>
                <a:spcPts val="600"/>
              </a:spcBef>
              <a:buAutoNum type="arabicParenR"/>
            </a:pPr>
            <a:r>
              <a:rPr lang="fr-FR" sz="1600" dirty="0"/>
              <a:t>Toxicité du vecteur: sérotype du virus, promoteur, dosage du vecteur, inflammation</a:t>
            </a:r>
          </a:p>
          <a:p>
            <a:pPr marL="342900" indent="-342900">
              <a:spcBef>
                <a:spcPts val="600"/>
              </a:spcBef>
              <a:buAutoNum type="arabicParenR"/>
            </a:pPr>
            <a:r>
              <a:rPr lang="fr-FR" sz="1600" dirty="0"/>
              <a:t>Trauma chirurgical: taille de la canule, vitesse d’injection</a:t>
            </a:r>
          </a:p>
          <a:p>
            <a:pPr marL="342900" indent="-342900">
              <a:spcAft>
                <a:spcPts val="600"/>
              </a:spcAft>
              <a:buAutoNum type="arabicParenR"/>
            </a:pPr>
            <a:endParaRPr lang="fr-FR" dirty="0"/>
          </a:p>
          <a:p>
            <a:pPr marL="285750" indent="-285750">
              <a:spcAft>
                <a:spcPts val="600"/>
              </a:spcAft>
              <a:buFont typeface="Arial" panose="020B0604020202020204" pitchFamily="34" charset="0"/>
              <a:buChar char="•"/>
            </a:pPr>
            <a:r>
              <a:rPr lang="fr-FR" sz="1600" dirty="0"/>
              <a:t>Dans une étude rétrospective de </a:t>
            </a:r>
            <a:r>
              <a:rPr lang="fr-FR" sz="1600" dirty="0" err="1"/>
              <a:t>Stingl</a:t>
            </a:r>
            <a:r>
              <a:rPr lang="fr-FR" sz="1600" dirty="0"/>
              <a:t> et al. 2023 (</a:t>
            </a:r>
            <a:r>
              <a:rPr lang="fr-FR" sz="1600" i="1" dirty="0" err="1"/>
              <a:t>Ophthalmology</a:t>
            </a:r>
            <a:r>
              <a:rPr lang="fr-FR" sz="1600" dirty="0"/>
              <a:t>) comparant les yeux avec et sans atrophie, il a été rapporté que l’acuité visuelle est meilleure dans les yeux avec atrophie ainsi que le FST. </a:t>
            </a:r>
          </a:p>
          <a:p>
            <a:pPr marL="285750" indent="-285750">
              <a:spcAft>
                <a:spcPts val="600"/>
              </a:spcAft>
              <a:buFont typeface="Arial" panose="020B0604020202020204" pitchFamily="34" charset="0"/>
              <a:buChar char="•"/>
            </a:pPr>
            <a:r>
              <a:rPr lang="fr-FR" sz="1600" dirty="0"/>
              <a:t>La survenue d’une atrophie a été observé chez les patients en âge scolaire ou adultes. </a:t>
            </a:r>
          </a:p>
          <a:p>
            <a:pPr marL="285750" indent="-285750">
              <a:spcAft>
                <a:spcPts val="600"/>
              </a:spcAft>
              <a:buFont typeface="Arial" panose="020B0604020202020204" pitchFamily="34" charset="0"/>
              <a:buChar char="•"/>
            </a:pPr>
            <a:r>
              <a:rPr lang="fr-FR" sz="1600" dirty="0"/>
              <a:t>Les patients très jeunes (&lt; 5 ans) ou très âgés avaient moins d’atrophie.</a:t>
            </a:r>
          </a:p>
          <a:p>
            <a:pPr marL="285750" indent="-285750">
              <a:spcAft>
                <a:spcPts val="600"/>
              </a:spcAft>
              <a:buFont typeface="Arial" panose="020B0604020202020204" pitchFamily="34" charset="0"/>
              <a:buChar char="•"/>
            </a:pPr>
            <a:r>
              <a:rPr lang="fr-FR" sz="1600" dirty="0"/>
              <a:t>L’atrophie nécessite que les cellules de l’EPR soient suffisamment saines pour exprimer RPE65 à des niveaux élevés  mais suffisamment malades pour succomber</a:t>
            </a:r>
            <a:r>
              <a:rPr lang="fr-FR" dirty="0"/>
              <a:t>.</a:t>
            </a:r>
          </a:p>
          <a:p>
            <a:endParaRPr lang="fr-FR" dirty="0"/>
          </a:p>
        </p:txBody>
      </p:sp>
      <p:sp>
        <p:nvSpPr>
          <p:cNvPr id="3" name="ZoneTexte 2">
            <a:extLst>
              <a:ext uri="{FF2B5EF4-FFF2-40B4-BE49-F238E27FC236}">
                <a16:creationId xmlns:a16="http://schemas.microsoft.com/office/drawing/2014/main" id="{8DC46451-53FF-2FBF-25DD-10F9197E1533}"/>
              </a:ext>
            </a:extLst>
          </p:cNvPr>
          <p:cNvSpPr txBox="1"/>
          <p:nvPr/>
        </p:nvSpPr>
        <p:spPr>
          <a:xfrm>
            <a:off x="3798224" y="135965"/>
            <a:ext cx="4980915" cy="584775"/>
          </a:xfrm>
          <a:prstGeom prst="rect">
            <a:avLst/>
          </a:prstGeom>
          <a:noFill/>
          <a:ln>
            <a:noFill/>
          </a:ln>
        </p:spPr>
        <p:txBody>
          <a:bodyPr wrap="none" rtlCol="0">
            <a:spAutoFit/>
          </a:bodyPr>
          <a:lstStyle/>
          <a:p>
            <a:pPr algn="r"/>
            <a:r>
              <a:rPr lang="en-US" sz="1600" b="1" dirty="0">
                <a:solidFill>
                  <a:schemeClr val="accent1"/>
                </a:solidFill>
                <a:latin typeface="Franklin Gothic Medium" panose="020B0603020102020204" pitchFamily="34" charset="0"/>
              </a:rPr>
              <a:t>Session 8. </a:t>
            </a:r>
            <a:r>
              <a:rPr lang="fr-FR" sz="1600" b="1" dirty="0" err="1">
                <a:solidFill>
                  <a:schemeClr val="accent1"/>
                </a:solidFill>
                <a:highlight>
                  <a:srgbClr val="FFFFFF"/>
                </a:highlight>
              </a:rPr>
              <a:t>Inherited</a:t>
            </a:r>
            <a:r>
              <a:rPr lang="fr-FR" sz="1600" b="1" dirty="0">
                <a:solidFill>
                  <a:schemeClr val="accent1"/>
                </a:solidFill>
                <a:highlight>
                  <a:srgbClr val="FFFFFF"/>
                </a:highlight>
              </a:rPr>
              <a:t> </a:t>
            </a:r>
            <a:r>
              <a:rPr lang="fr-FR" sz="1600" b="1" dirty="0" err="1">
                <a:solidFill>
                  <a:schemeClr val="accent1"/>
                </a:solidFill>
                <a:highlight>
                  <a:srgbClr val="FFFFFF"/>
                </a:highlight>
              </a:rPr>
              <a:t>Retinal</a:t>
            </a:r>
            <a:r>
              <a:rPr lang="fr-FR" sz="1600" b="1" dirty="0">
                <a:solidFill>
                  <a:schemeClr val="accent1"/>
                </a:solidFill>
                <a:highlight>
                  <a:srgbClr val="FFFFFF"/>
                </a:highlight>
              </a:rPr>
              <a:t> </a:t>
            </a:r>
            <a:r>
              <a:rPr lang="fr-FR" sz="1600" b="1" dirty="0" err="1">
                <a:solidFill>
                  <a:schemeClr val="accent1"/>
                </a:solidFill>
                <a:highlight>
                  <a:srgbClr val="FFFFFF"/>
                </a:highlight>
              </a:rPr>
              <a:t>Diseases</a:t>
            </a:r>
            <a:r>
              <a:rPr lang="fr-FR" sz="1600" b="1" dirty="0">
                <a:solidFill>
                  <a:schemeClr val="accent1"/>
                </a:solidFill>
                <a:highlight>
                  <a:srgbClr val="FFFFFF"/>
                </a:highlight>
              </a:rPr>
              <a:t> and Gene </a:t>
            </a:r>
            <a:r>
              <a:rPr lang="fr-FR" sz="1600" b="1" dirty="0" err="1">
                <a:solidFill>
                  <a:schemeClr val="accent1"/>
                </a:solidFill>
                <a:highlight>
                  <a:srgbClr val="FFFFFF"/>
                </a:highlight>
              </a:rPr>
              <a:t>Therapy</a:t>
            </a:r>
            <a:br>
              <a:rPr lang="fr-FR" sz="1600" b="1" dirty="0">
                <a:solidFill>
                  <a:schemeClr val="accent1"/>
                </a:solidFill>
                <a:highlight>
                  <a:srgbClr val="FFFFFF"/>
                </a:highlight>
              </a:rPr>
            </a:br>
            <a:endParaRPr lang="en-US" sz="1600" b="1" dirty="0">
              <a:solidFill>
                <a:schemeClr val="accent1"/>
              </a:solidFill>
              <a:latin typeface="Franklin Gothic Medium" panose="020B0603020102020204" pitchFamily="34" charset="0"/>
            </a:endParaRPr>
          </a:p>
        </p:txBody>
      </p:sp>
    </p:spTree>
    <p:extLst>
      <p:ext uri="{BB962C8B-B14F-4D97-AF65-F5344CB8AC3E}">
        <p14:creationId xmlns:p14="http://schemas.microsoft.com/office/powerpoint/2010/main" val="134581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5252484" y="0"/>
            <a:ext cx="3891516" cy="593048"/>
          </a:xfrm>
          <a:prstGeom prst="rect">
            <a:avLst/>
          </a:prstGeom>
        </p:spPr>
      </p:pic>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r="42558" b="85032"/>
          <a:stretch/>
        </p:blipFill>
        <p:spPr>
          <a:xfrm>
            <a:off x="0" y="0"/>
            <a:ext cx="5252484" cy="593048"/>
          </a:xfrm>
          <a:prstGeom prst="rect">
            <a:avLst/>
          </a:prstGeom>
        </p:spPr>
      </p:pic>
      <p:sp>
        <p:nvSpPr>
          <p:cNvPr id="15" name="Espace réservé du contenu 2"/>
          <p:cNvSpPr txBox="1">
            <a:spLocks/>
          </p:cNvSpPr>
          <p:nvPr/>
        </p:nvSpPr>
        <p:spPr>
          <a:xfrm>
            <a:off x="239909" y="1183604"/>
            <a:ext cx="5629814" cy="35283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sz="1400">
              <a:solidFill>
                <a:schemeClr val="tx1"/>
              </a:solidFill>
            </a:endParaRPr>
          </a:p>
        </p:txBody>
      </p:sp>
      <p:sp>
        <p:nvSpPr>
          <p:cNvPr id="11" name="Rectangle 10"/>
          <p:cNvSpPr/>
          <p:nvPr/>
        </p:nvSpPr>
        <p:spPr>
          <a:xfrm>
            <a:off x="179512" y="1131590"/>
            <a:ext cx="8772776" cy="36004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0" y="4803998"/>
            <a:ext cx="9144000" cy="360040"/>
          </a:xfrm>
          <a:prstGeom prst="rect">
            <a:avLst/>
          </a:prstGeom>
        </p:spPr>
      </p:pic>
      <p:sp>
        <p:nvSpPr>
          <p:cNvPr id="17" name="Espace réservé du texte 9">
            <a:extLst>
              <a:ext uri="{FF2B5EF4-FFF2-40B4-BE49-F238E27FC236}">
                <a16:creationId xmlns:a16="http://schemas.microsoft.com/office/drawing/2014/main" id="{B1DD6396-A72F-B945-ADA4-0071B20D8ADC}"/>
              </a:ext>
            </a:extLst>
          </p:cNvPr>
          <p:cNvSpPr>
            <a:spLocks noGrp="1"/>
          </p:cNvSpPr>
          <p:nvPr>
            <p:ph type="subTitle" idx="1"/>
          </p:nvPr>
        </p:nvSpPr>
        <p:spPr>
          <a:xfrm>
            <a:off x="7236296" y="4828762"/>
            <a:ext cx="1795717" cy="427278"/>
          </a:xfrm>
        </p:spPr>
        <p:txBody>
          <a:bodyPr>
            <a:noAutofit/>
          </a:bodyPr>
          <a:lstStyle/>
          <a:p>
            <a:pPr algn="l"/>
            <a:r>
              <a:rPr lang="fr-FR" sz="1050">
                <a:solidFill>
                  <a:schemeClr val="tx1"/>
                </a:solidFill>
              </a:rPr>
              <a:t>D’après </a:t>
            </a:r>
            <a:r>
              <a:rPr lang="fr-FR" sz="1050" b="1" err="1">
                <a:solidFill>
                  <a:schemeClr val="tx1"/>
                </a:solidFill>
              </a:rPr>
              <a:t>Alejandra</a:t>
            </a:r>
            <a:r>
              <a:rPr lang="fr-FR" sz="1050" b="1">
                <a:solidFill>
                  <a:schemeClr val="tx1"/>
                </a:solidFill>
              </a:rPr>
              <a:t> </a:t>
            </a:r>
            <a:r>
              <a:rPr lang="fr-FR" sz="1050" b="1" err="1">
                <a:solidFill>
                  <a:schemeClr val="tx1"/>
                </a:solidFill>
              </a:rPr>
              <a:t>Daruich</a:t>
            </a:r>
            <a:endParaRPr lang="fr-FR" sz="1050" b="1">
              <a:solidFill>
                <a:schemeClr val="tx1"/>
              </a:solidFill>
            </a:endParaRPr>
          </a:p>
        </p:txBody>
      </p:sp>
      <p:sp>
        <p:nvSpPr>
          <p:cNvPr id="6" name="ZoneTexte 5">
            <a:extLst>
              <a:ext uri="{FF2B5EF4-FFF2-40B4-BE49-F238E27FC236}">
                <a16:creationId xmlns:a16="http://schemas.microsoft.com/office/drawing/2014/main" id="{6A04E11D-8972-BB45-BE82-550D1AAFA5FA}"/>
              </a:ext>
            </a:extLst>
          </p:cNvPr>
          <p:cNvSpPr txBox="1"/>
          <p:nvPr/>
        </p:nvSpPr>
        <p:spPr>
          <a:xfrm>
            <a:off x="179511" y="670256"/>
            <a:ext cx="8852501" cy="338554"/>
          </a:xfrm>
          <a:prstGeom prst="rect">
            <a:avLst/>
          </a:prstGeom>
          <a:noFill/>
        </p:spPr>
        <p:txBody>
          <a:bodyPr wrap="square" rtlCol="0">
            <a:spAutoFit/>
          </a:bodyPr>
          <a:lstStyle/>
          <a:p>
            <a:r>
              <a:rPr lang="fr-FR" sz="1600" err="1">
                <a:solidFill>
                  <a:schemeClr val="tx1"/>
                </a:solidFill>
              </a:rPr>
              <a:t>Pathophysiology</a:t>
            </a:r>
            <a:r>
              <a:rPr lang="fr-FR" sz="1600">
                <a:solidFill>
                  <a:schemeClr val="tx1"/>
                </a:solidFill>
              </a:rPr>
              <a:t> of ROP: Basic </a:t>
            </a:r>
            <a:r>
              <a:rPr lang="fr-FR" sz="1600" err="1">
                <a:solidFill>
                  <a:schemeClr val="tx1"/>
                </a:solidFill>
              </a:rPr>
              <a:t>understanding</a:t>
            </a:r>
            <a:r>
              <a:rPr lang="fr-FR" sz="1600">
                <a:solidFill>
                  <a:schemeClr val="tx1"/>
                </a:solidFill>
              </a:rPr>
              <a:t>, </a:t>
            </a:r>
            <a:r>
              <a:rPr lang="fr-FR" sz="1600" err="1">
                <a:solidFill>
                  <a:schemeClr val="tx1"/>
                </a:solidFill>
              </a:rPr>
              <a:t>controversies</a:t>
            </a:r>
            <a:r>
              <a:rPr lang="fr-FR" sz="1600">
                <a:solidFill>
                  <a:schemeClr val="tx1"/>
                </a:solidFill>
              </a:rPr>
              <a:t> and future - Mary Elizabeth </a:t>
            </a:r>
            <a:r>
              <a:rPr lang="fr-FR" sz="1600" err="1">
                <a:solidFill>
                  <a:schemeClr val="tx1"/>
                </a:solidFill>
              </a:rPr>
              <a:t>Hartnett</a:t>
            </a:r>
            <a:endParaRPr lang="fr-FR" sz="1600">
              <a:solidFill>
                <a:schemeClr val="tx1"/>
              </a:solidFill>
            </a:endParaRPr>
          </a:p>
        </p:txBody>
      </p:sp>
      <p:sp>
        <p:nvSpPr>
          <p:cNvPr id="2" name="ZoneTexte 1">
            <a:extLst>
              <a:ext uri="{FF2B5EF4-FFF2-40B4-BE49-F238E27FC236}">
                <a16:creationId xmlns:a16="http://schemas.microsoft.com/office/drawing/2014/main" id="{84FCE4E8-4594-D9B5-459B-A75B8A6FEE34}"/>
              </a:ext>
            </a:extLst>
          </p:cNvPr>
          <p:cNvSpPr txBox="1"/>
          <p:nvPr/>
        </p:nvSpPr>
        <p:spPr>
          <a:xfrm>
            <a:off x="3233713" y="127247"/>
            <a:ext cx="5698997" cy="338554"/>
          </a:xfrm>
          <a:prstGeom prst="rect">
            <a:avLst/>
          </a:prstGeom>
          <a:noFill/>
          <a:ln>
            <a:noFill/>
          </a:ln>
        </p:spPr>
        <p:txBody>
          <a:bodyPr wrap="none" rtlCol="0">
            <a:spAutoFit/>
          </a:bodyPr>
          <a:lstStyle/>
          <a:p>
            <a:pPr algn="r"/>
            <a:r>
              <a:rPr lang="en-US" sz="1600">
                <a:solidFill>
                  <a:srgbClr val="0070C0"/>
                </a:solidFill>
                <a:latin typeface="Franklin Gothic Medium" panose="020B0603020102020204" pitchFamily="34" charset="0"/>
              </a:rPr>
              <a:t>Session 1. Retinopathy of prematurity: translation to treatment</a:t>
            </a:r>
          </a:p>
        </p:txBody>
      </p:sp>
      <p:sp>
        <p:nvSpPr>
          <p:cNvPr id="3" name="ZoneTexte 2">
            <a:extLst>
              <a:ext uri="{FF2B5EF4-FFF2-40B4-BE49-F238E27FC236}">
                <a16:creationId xmlns:a16="http://schemas.microsoft.com/office/drawing/2014/main" id="{0FDF63EE-4E81-D7AC-6135-5EEFC2FB32F7}"/>
              </a:ext>
            </a:extLst>
          </p:cNvPr>
          <p:cNvSpPr txBox="1"/>
          <p:nvPr/>
        </p:nvSpPr>
        <p:spPr>
          <a:xfrm>
            <a:off x="246441" y="1192942"/>
            <a:ext cx="4554157" cy="249299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fr-FR" dirty="0"/>
              <a:t>La physiopathologie de la ROP est complexe</a:t>
            </a:r>
          </a:p>
          <a:p>
            <a:pPr marL="285750" indent="-285750">
              <a:spcAft>
                <a:spcPts val="1200"/>
              </a:spcAft>
              <a:buFont typeface="Arial" panose="020B0604020202020204" pitchFamily="34" charset="0"/>
              <a:buChar char="•"/>
            </a:pPr>
            <a:r>
              <a:rPr lang="fr-FR" dirty="0"/>
              <a:t>Plusieurs facteurs sont impliqués, notamment le VEGF</a:t>
            </a:r>
          </a:p>
          <a:p>
            <a:pPr marL="285750" indent="-285750">
              <a:spcAft>
                <a:spcPts val="1200"/>
              </a:spcAft>
              <a:buFont typeface="Arial" panose="020B0604020202020204" pitchFamily="34" charset="0"/>
              <a:buChar char="•"/>
            </a:pPr>
            <a:r>
              <a:rPr lang="fr-FR" dirty="0"/>
              <a:t>La voie du VEGF est également complexe et implique plusieurs récepteurs</a:t>
            </a:r>
          </a:p>
          <a:p>
            <a:pPr marL="285750" indent="-285750">
              <a:spcAft>
                <a:spcPts val="1200"/>
              </a:spcAft>
              <a:buFont typeface="Arial" panose="020B0604020202020204" pitchFamily="34" charset="0"/>
              <a:buChar char="•"/>
            </a:pPr>
            <a:r>
              <a:rPr lang="fr-FR" dirty="0"/>
              <a:t>En agissant sur la voie du VEGF, on peut réduire les effets pathologiques de celui-ci.</a:t>
            </a:r>
          </a:p>
        </p:txBody>
      </p:sp>
      <p:pic>
        <p:nvPicPr>
          <p:cNvPr id="8" name="Image 7" descr="Une image contenant texte, diagramme, ligne, Parallèle&#10;&#10;Description générée automatiquement">
            <a:extLst>
              <a:ext uri="{FF2B5EF4-FFF2-40B4-BE49-F238E27FC236}">
                <a16:creationId xmlns:a16="http://schemas.microsoft.com/office/drawing/2014/main" id="{FF0143E4-88B8-3682-B394-56FAEC8418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5329" y="1216449"/>
            <a:ext cx="4042229" cy="3452405"/>
          </a:xfrm>
          <a:prstGeom prst="rect">
            <a:avLst/>
          </a:prstGeom>
        </p:spPr>
      </p:pic>
    </p:spTree>
    <p:extLst>
      <p:ext uri="{BB962C8B-B14F-4D97-AF65-F5344CB8AC3E}">
        <p14:creationId xmlns:p14="http://schemas.microsoft.com/office/powerpoint/2010/main" val="2306114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5252484" y="0"/>
            <a:ext cx="3891516" cy="593048"/>
          </a:xfrm>
          <a:prstGeom prst="rect">
            <a:avLst/>
          </a:prstGeom>
        </p:spPr>
      </p:pic>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r="42558" b="85032"/>
          <a:stretch/>
        </p:blipFill>
        <p:spPr>
          <a:xfrm>
            <a:off x="0" y="0"/>
            <a:ext cx="5252484" cy="593048"/>
          </a:xfrm>
          <a:prstGeom prst="rect">
            <a:avLst/>
          </a:prstGeom>
        </p:spPr>
      </p:pic>
      <p:sp>
        <p:nvSpPr>
          <p:cNvPr id="15" name="Espace réservé du contenu 2"/>
          <p:cNvSpPr txBox="1">
            <a:spLocks/>
          </p:cNvSpPr>
          <p:nvPr/>
        </p:nvSpPr>
        <p:spPr>
          <a:xfrm>
            <a:off x="239909" y="1183604"/>
            <a:ext cx="5629814" cy="35283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sz="1400">
              <a:solidFill>
                <a:schemeClr val="tx1"/>
              </a:solidFill>
            </a:endParaRPr>
          </a:p>
        </p:txBody>
      </p:sp>
      <p:sp>
        <p:nvSpPr>
          <p:cNvPr id="11" name="Rectangle 10"/>
          <p:cNvSpPr/>
          <p:nvPr/>
        </p:nvSpPr>
        <p:spPr>
          <a:xfrm>
            <a:off x="179512" y="1111596"/>
            <a:ext cx="8772776" cy="3672408"/>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0" y="4803998"/>
            <a:ext cx="9144000" cy="360040"/>
          </a:xfrm>
          <a:prstGeom prst="rect">
            <a:avLst/>
          </a:prstGeom>
        </p:spPr>
      </p:pic>
      <p:sp>
        <p:nvSpPr>
          <p:cNvPr id="17" name="Espace réservé du texte 9">
            <a:extLst>
              <a:ext uri="{FF2B5EF4-FFF2-40B4-BE49-F238E27FC236}">
                <a16:creationId xmlns:a16="http://schemas.microsoft.com/office/drawing/2014/main" id="{B1DD6396-A72F-B945-ADA4-0071B20D8ADC}"/>
              </a:ext>
            </a:extLst>
          </p:cNvPr>
          <p:cNvSpPr>
            <a:spLocks noGrp="1"/>
          </p:cNvSpPr>
          <p:nvPr>
            <p:ph type="subTitle" idx="1"/>
          </p:nvPr>
        </p:nvSpPr>
        <p:spPr>
          <a:xfrm>
            <a:off x="7236296" y="4828762"/>
            <a:ext cx="1795717" cy="427278"/>
          </a:xfrm>
        </p:spPr>
        <p:txBody>
          <a:bodyPr>
            <a:noAutofit/>
          </a:bodyPr>
          <a:lstStyle/>
          <a:p>
            <a:pPr algn="l"/>
            <a:r>
              <a:rPr lang="fr-FR" sz="1050">
                <a:solidFill>
                  <a:schemeClr val="tx1"/>
                </a:solidFill>
              </a:rPr>
              <a:t>D’après </a:t>
            </a:r>
            <a:r>
              <a:rPr lang="fr-FR" sz="1050" b="1" err="1">
                <a:solidFill>
                  <a:schemeClr val="tx1"/>
                </a:solidFill>
              </a:rPr>
              <a:t>Alejandra</a:t>
            </a:r>
            <a:r>
              <a:rPr lang="fr-FR" sz="1050" b="1">
                <a:solidFill>
                  <a:schemeClr val="tx1"/>
                </a:solidFill>
              </a:rPr>
              <a:t> </a:t>
            </a:r>
            <a:r>
              <a:rPr lang="fr-FR" sz="1050" b="1" err="1">
                <a:solidFill>
                  <a:schemeClr val="tx1"/>
                </a:solidFill>
              </a:rPr>
              <a:t>Daruich</a:t>
            </a:r>
            <a:endParaRPr lang="fr-FR" sz="1050" b="1">
              <a:solidFill>
                <a:schemeClr val="tx1"/>
              </a:solidFill>
            </a:endParaRPr>
          </a:p>
        </p:txBody>
      </p:sp>
      <p:sp>
        <p:nvSpPr>
          <p:cNvPr id="6" name="ZoneTexte 5">
            <a:extLst>
              <a:ext uri="{FF2B5EF4-FFF2-40B4-BE49-F238E27FC236}">
                <a16:creationId xmlns:a16="http://schemas.microsoft.com/office/drawing/2014/main" id="{75C770B0-F88D-B573-B711-1E95DB9A4A0C}"/>
              </a:ext>
            </a:extLst>
          </p:cNvPr>
          <p:cNvSpPr txBox="1"/>
          <p:nvPr/>
        </p:nvSpPr>
        <p:spPr>
          <a:xfrm>
            <a:off x="191712" y="768436"/>
            <a:ext cx="9060808" cy="369332"/>
          </a:xfrm>
          <a:prstGeom prst="rect">
            <a:avLst/>
          </a:prstGeom>
          <a:noFill/>
        </p:spPr>
        <p:txBody>
          <a:bodyPr wrap="square" rtlCol="0">
            <a:spAutoFit/>
          </a:bodyPr>
          <a:lstStyle/>
          <a:p>
            <a:pPr algn="l"/>
            <a:r>
              <a:rPr lang="fr-FR" sz="1800" dirty="0" err="1">
                <a:solidFill>
                  <a:schemeClr val="tx1"/>
                </a:solidFill>
                <a:highlight>
                  <a:srgbClr val="FFFFFF"/>
                </a:highlight>
              </a:rPr>
              <a:t>Inherited</a:t>
            </a:r>
            <a:r>
              <a:rPr lang="fr-FR" sz="1800" dirty="0">
                <a:solidFill>
                  <a:schemeClr val="tx1"/>
                </a:solidFill>
                <a:highlight>
                  <a:srgbClr val="FFFFFF"/>
                </a:highlight>
              </a:rPr>
              <a:t> </a:t>
            </a:r>
            <a:r>
              <a:rPr lang="fr-FR" sz="1800" dirty="0" err="1">
                <a:solidFill>
                  <a:schemeClr val="tx1"/>
                </a:solidFill>
                <a:highlight>
                  <a:srgbClr val="FFFFFF"/>
                </a:highlight>
              </a:rPr>
              <a:t>Retinal</a:t>
            </a:r>
            <a:r>
              <a:rPr lang="fr-FR" sz="1800" dirty="0">
                <a:solidFill>
                  <a:schemeClr val="tx1"/>
                </a:solidFill>
                <a:highlight>
                  <a:srgbClr val="FFFFFF"/>
                </a:highlight>
              </a:rPr>
              <a:t> </a:t>
            </a:r>
            <a:r>
              <a:rPr lang="fr-FR" sz="1800" dirty="0" err="1">
                <a:solidFill>
                  <a:schemeClr val="tx1"/>
                </a:solidFill>
                <a:highlight>
                  <a:srgbClr val="FFFFFF"/>
                </a:highlight>
              </a:rPr>
              <a:t>Diseases</a:t>
            </a:r>
            <a:r>
              <a:rPr lang="fr-FR" sz="1800" dirty="0">
                <a:solidFill>
                  <a:schemeClr val="tx1"/>
                </a:solidFill>
                <a:highlight>
                  <a:srgbClr val="FFFFFF"/>
                </a:highlight>
              </a:rPr>
              <a:t> and </a:t>
            </a:r>
            <a:r>
              <a:rPr lang="fr-FR" sz="1800" dirty="0" err="1">
                <a:solidFill>
                  <a:schemeClr val="tx1"/>
                </a:solidFill>
                <a:highlight>
                  <a:srgbClr val="FFFFFF"/>
                </a:highlight>
              </a:rPr>
              <a:t>Clinical</a:t>
            </a:r>
            <a:r>
              <a:rPr lang="fr-FR" sz="1800" dirty="0">
                <a:solidFill>
                  <a:schemeClr val="tx1"/>
                </a:solidFill>
                <a:highlight>
                  <a:srgbClr val="FFFFFF"/>
                </a:highlight>
              </a:rPr>
              <a:t> Trials - </a:t>
            </a:r>
            <a:r>
              <a:rPr lang="fr-FR" sz="1800" dirty="0">
                <a:solidFill>
                  <a:schemeClr val="accent1"/>
                </a:solidFill>
                <a:highlight>
                  <a:srgbClr val="FFFFFF"/>
                </a:highlight>
              </a:rPr>
              <a:t>Robert </a:t>
            </a:r>
            <a:r>
              <a:rPr lang="fr-FR" sz="1800" dirty="0" err="1">
                <a:solidFill>
                  <a:schemeClr val="accent1"/>
                </a:solidFill>
                <a:highlight>
                  <a:srgbClr val="FFFFFF"/>
                </a:highlight>
              </a:rPr>
              <a:t>Sisk</a:t>
            </a:r>
            <a:endParaRPr lang="fr-FR" sz="1800" dirty="0">
              <a:solidFill>
                <a:schemeClr val="accent1"/>
              </a:solidFill>
              <a:highlight>
                <a:srgbClr val="FFFFFF"/>
              </a:highlight>
            </a:endParaRPr>
          </a:p>
        </p:txBody>
      </p:sp>
      <p:sp>
        <p:nvSpPr>
          <p:cNvPr id="3" name="ZoneTexte 2">
            <a:extLst>
              <a:ext uri="{FF2B5EF4-FFF2-40B4-BE49-F238E27FC236}">
                <a16:creationId xmlns:a16="http://schemas.microsoft.com/office/drawing/2014/main" id="{F2831AF4-FF1A-FC2B-0E47-858BACFE7CD7}"/>
              </a:ext>
            </a:extLst>
          </p:cNvPr>
          <p:cNvSpPr txBox="1"/>
          <p:nvPr/>
        </p:nvSpPr>
        <p:spPr>
          <a:xfrm>
            <a:off x="334297" y="1445342"/>
            <a:ext cx="8342159" cy="3847207"/>
          </a:xfrm>
          <a:prstGeom prst="rect">
            <a:avLst/>
          </a:prstGeom>
          <a:noFill/>
        </p:spPr>
        <p:txBody>
          <a:bodyPr wrap="square" rtlCol="0">
            <a:spAutoFit/>
          </a:bodyPr>
          <a:lstStyle/>
          <a:p>
            <a:pPr marL="285750" indent="-285750">
              <a:buFont typeface="Arial" panose="020B0604020202020204" pitchFamily="34" charset="0"/>
              <a:buChar char="•"/>
            </a:pPr>
            <a:r>
              <a:rPr lang="fr-FR" sz="1600" dirty="0"/>
              <a:t>Beaucoup de thérapies sont en cours d’investigation pour des maladies héréditaires de la rétine, précédemment non traitables.</a:t>
            </a:r>
          </a:p>
          <a:p>
            <a:pPr marL="285750" indent="-285750">
              <a:buFont typeface="Arial" panose="020B0604020202020204" pitchFamily="34" charset="0"/>
              <a:buChar char="•"/>
            </a:pPr>
            <a:r>
              <a:rPr lang="fr-FR" sz="1600" dirty="0"/>
              <a:t>La plupart des études sont en en phase de sécurité ou d’efficacité précoce. </a:t>
            </a:r>
          </a:p>
          <a:p>
            <a:endParaRPr lang="fr-FR" sz="1600" dirty="0"/>
          </a:p>
          <a:p>
            <a:r>
              <a:rPr lang="fr-FR" sz="1600" u="sng" dirty="0"/>
              <a:t>Thérapies pharmacologiques</a:t>
            </a:r>
          </a:p>
          <a:p>
            <a:pPr marL="285750" indent="-285750">
              <a:buFontTx/>
              <a:buChar char="-"/>
            </a:pPr>
            <a:r>
              <a:rPr lang="fr-FR" sz="1600" dirty="0"/>
              <a:t>Rétinopathie pigmentaire: N-</a:t>
            </a:r>
            <a:r>
              <a:rPr lang="fr-FR" sz="1600" dirty="0" err="1"/>
              <a:t>Acetylcysteine</a:t>
            </a:r>
            <a:r>
              <a:rPr lang="fr-FR" sz="1600" dirty="0"/>
              <a:t> (Diminution du stress oxydant, amélioration de la survie de cônes, Phase 3 US) (Phase 1-2 </a:t>
            </a:r>
            <a:r>
              <a:rPr lang="fr-FR" sz="1600" dirty="0" err="1"/>
              <a:t>Australia</a:t>
            </a:r>
            <a:r>
              <a:rPr lang="fr-FR" sz="1600" dirty="0"/>
              <a:t>)</a:t>
            </a:r>
          </a:p>
          <a:p>
            <a:pPr marL="285750" indent="-285750">
              <a:buFontTx/>
              <a:buChar char="-"/>
            </a:pPr>
            <a:endParaRPr lang="fr-FR" sz="1600" dirty="0"/>
          </a:p>
          <a:p>
            <a:r>
              <a:rPr lang="fr-FR" sz="1600" dirty="0"/>
              <a:t>- Maladie de </a:t>
            </a:r>
            <a:r>
              <a:rPr lang="fr-FR" sz="1600" dirty="0" err="1"/>
              <a:t>Stargardt</a:t>
            </a:r>
            <a:r>
              <a:rPr lang="fr-FR" sz="1600" dirty="0"/>
              <a:t>: </a:t>
            </a:r>
            <a:r>
              <a:rPr lang="fr-FR" sz="1600" dirty="0" err="1"/>
              <a:t>Alkeus</a:t>
            </a:r>
            <a:r>
              <a:rPr lang="fr-FR" sz="1600" dirty="0"/>
              <a:t> ALK-001 (Diminution de lipofuscine, phase 2), </a:t>
            </a:r>
            <a:r>
              <a:rPr lang="fr-FR" sz="1600" dirty="0" err="1"/>
              <a:t>Iveric</a:t>
            </a:r>
            <a:r>
              <a:rPr lang="fr-FR" sz="1600" dirty="0"/>
              <a:t> Bio </a:t>
            </a:r>
            <a:r>
              <a:rPr lang="fr-FR" sz="1600" dirty="0" err="1"/>
              <a:t>Zimura</a:t>
            </a:r>
            <a:r>
              <a:rPr lang="fr-FR" sz="1600" dirty="0"/>
              <a:t>/</a:t>
            </a:r>
            <a:r>
              <a:rPr lang="fr-FR" sz="1600" dirty="0" err="1"/>
              <a:t>Izervay</a:t>
            </a:r>
            <a:r>
              <a:rPr lang="fr-FR" sz="1600" dirty="0"/>
              <a:t> (Diminution de la progression de l’atrophie, phase 2), Kubota Vision </a:t>
            </a:r>
            <a:r>
              <a:rPr lang="fr-FR" sz="1600" dirty="0" err="1"/>
              <a:t>Emixustat</a:t>
            </a:r>
            <a:r>
              <a:rPr lang="fr-FR" sz="1600" dirty="0"/>
              <a:t> (Diminution de l’accumulation de lipofuscine, phase 3), </a:t>
            </a:r>
            <a:r>
              <a:rPr lang="fr-FR" sz="1600" dirty="0" err="1"/>
              <a:t>Belite</a:t>
            </a:r>
            <a:r>
              <a:rPr lang="fr-FR" sz="1600" dirty="0"/>
              <a:t> Bio </a:t>
            </a:r>
            <a:r>
              <a:rPr lang="fr-FR" sz="1600" dirty="0" err="1"/>
              <a:t>Tinarebant</a:t>
            </a:r>
            <a:r>
              <a:rPr lang="fr-FR" sz="1600" dirty="0"/>
              <a:t> (Diminution de lipofuscine, phase 3)</a:t>
            </a:r>
          </a:p>
          <a:p>
            <a:endParaRPr lang="fr-FR" sz="1600" dirty="0"/>
          </a:p>
          <a:p>
            <a:endParaRPr lang="fr-FR" sz="1600" dirty="0"/>
          </a:p>
          <a:p>
            <a:endParaRPr lang="en-GB" sz="1600" dirty="0"/>
          </a:p>
        </p:txBody>
      </p:sp>
      <p:sp>
        <p:nvSpPr>
          <p:cNvPr id="7" name="ZoneTexte 6">
            <a:extLst>
              <a:ext uri="{FF2B5EF4-FFF2-40B4-BE49-F238E27FC236}">
                <a16:creationId xmlns:a16="http://schemas.microsoft.com/office/drawing/2014/main" id="{391714DF-18B8-C186-FBCD-DCED97CF7700}"/>
              </a:ext>
            </a:extLst>
          </p:cNvPr>
          <p:cNvSpPr txBox="1"/>
          <p:nvPr/>
        </p:nvSpPr>
        <p:spPr>
          <a:xfrm>
            <a:off x="3798224" y="135965"/>
            <a:ext cx="4980915" cy="584775"/>
          </a:xfrm>
          <a:prstGeom prst="rect">
            <a:avLst/>
          </a:prstGeom>
          <a:noFill/>
          <a:ln>
            <a:noFill/>
          </a:ln>
        </p:spPr>
        <p:txBody>
          <a:bodyPr wrap="none" rtlCol="0">
            <a:spAutoFit/>
          </a:bodyPr>
          <a:lstStyle/>
          <a:p>
            <a:pPr algn="r"/>
            <a:r>
              <a:rPr lang="en-US" sz="1600" b="1" dirty="0">
                <a:solidFill>
                  <a:schemeClr val="accent1"/>
                </a:solidFill>
                <a:latin typeface="Franklin Gothic Medium" panose="020B0603020102020204" pitchFamily="34" charset="0"/>
              </a:rPr>
              <a:t>Session 8. </a:t>
            </a:r>
            <a:r>
              <a:rPr lang="fr-FR" sz="1600" b="1" dirty="0" err="1">
                <a:solidFill>
                  <a:schemeClr val="accent1"/>
                </a:solidFill>
                <a:highlight>
                  <a:srgbClr val="FFFFFF"/>
                </a:highlight>
              </a:rPr>
              <a:t>Inherited</a:t>
            </a:r>
            <a:r>
              <a:rPr lang="fr-FR" sz="1600" b="1" dirty="0">
                <a:solidFill>
                  <a:schemeClr val="accent1"/>
                </a:solidFill>
                <a:highlight>
                  <a:srgbClr val="FFFFFF"/>
                </a:highlight>
              </a:rPr>
              <a:t> </a:t>
            </a:r>
            <a:r>
              <a:rPr lang="fr-FR" sz="1600" b="1" dirty="0" err="1">
                <a:solidFill>
                  <a:schemeClr val="accent1"/>
                </a:solidFill>
                <a:highlight>
                  <a:srgbClr val="FFFFFF"/>
                </a:highlight>
              </a:rPr>
              <a:t>Retinal</a:t>
            </a:r>
            <a:r>
              <a:rPr lang="fr-FR" sz="1600" b="1" dirty="0">
                <a:solidFill>
                  <a:schemeClr val="accent1"/>
                </a:solidFill>
                <a:highlight>
                  <a:srgbClr val="FFFFFF"/>
                </a:highlight>
              </a:rPr>
              <a:t> </a:t>
            </a:r>
            <a:r>
              <a:rPr lang="fr-FR" sz="1600" b="1" dirty="0" err="1">
                <a:solidFill>
                  <a:schemeClr val="accent1"/>
                </a:solidFill>
                <a:highlight>
                  <a:srgbClr val="FFFFFF"/>
                </a:highlight>
              </a:rPr>
              <a:t>Diseases</a:t>
            </a:r>
            <a:r>
              <a:rPr lang="fr-FR" sz="1600" b="1" dirty="0">
                <a:solidFill>
                  <a:schemeClr val="accent1"/>
                </a:solidFill>
                <a:highlight>
                  <a:srgbClr val="FFFFFF"/>
                </a:highlight>
              </a:rPr>
              <a:t> and Gene </a:t>
            </a:r>
            <a:r>
              <a:rPr lang="fr-FR" sz="1600" b="1" dirty="0" err="1">
                <a:solidFill>
                  <a:schemeClr val="accent1"/>
                </a:solidFill>
                <a:highlight>
                  <a:srgbClr val="FFFFFF"/>
                </a:highlight>
              </a:rPr>
              <a:t>Therapy</a:t>
            </a:r>
            <a:br>
              <a:rPr lang="fr-FR" sz="1600" b="1" dirty="0">
                <a:solidFill>
                  <a:schemeClr val="accent1"/>
                </a:solidFill>
                <a:highlight>
                  <a:srgbClr val="FFFFFF"/>
                </a:highlight>
              </a:rPr>
            </a:br>
            <a:endParaRPr lang="en-US" sz="1600" b="1" dirty="0">
              <a:solidFill>
                <a:schemeClr val="accent1"/>
              </a:solidFill>
              <a:latin typeface="Franklin Gothic Medium" panose="020B0603020102020204" pitchFamily="34" charset="0"/>
            </a:endParaRPr>
          </a:p>
        </p:txBody>
      </p:sp>
    </p:spTree>
    <p:extLst>
      <p:ext uri="{BB962C8B-B14F-4D97-AF65-F5344CB8AC3E}">
        <p14:creationId xmlns:p14="http://schemas.microsoft.com/office/powerpoint/2010/main" val="108944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5252484" y="0"/>
            <a:ext cx="3891516" cy="593048"/>
          </a:xfrm>
          <a:prstGeom prst="rect">
            <a:avLst/>
          </a:prstGeom>
        </p:spPr>
      </p:pic>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r="42558" b="85032"/>
          <a:stretch/>
        </p:blipFill>
        <p:spPr>
          <a:xfrm>
            <a:off x="0" y="0"/>
            <a:ext cx="5252484" cy="593048"/>
          </a:xfrm>
          <a:prstGeom prst="rect">
            <a:avLst/>
          </a:prstGeom>
        </p:spPr>
      </p:pic>
      <p:sp>
        <p:nvSpPr>
          <p:cNvPr id="15" name="Espace réservé du contenu 2"/>
          <p:cNvSpPr txBox="1">
            <a:spLocks/>
          </p:cNvSpPr>
          <p:nvPr/>
        </p:nvSpPr>
        <p:spPr>
          <a:xfrm>
            <a:off x="239909" y="1183604"/>
            <a:ext cx="5629814" cy="35283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sz="1400">
              <a:solidFill>
                <a:schemeClr val="tx1"/>
              </a:solidFill>
            </a:endParaRPr>
          </a:p>
        </p:txBody>
      </p:sp>
      <p:sp>
        <p:nvSpPr>
          <p:cNvPr id="11" name="Rectangle 10"/>
          <p:cNvSpPr/>
          <p:nvPr/>
        </p:nvSpPr>
        <p:spPr>
          <a:xfrm>
            <a:off x="179512" y="1111596"/>
            <a:ext cx="8772776" cy="3672408"/>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0" y="4803998"/>
            <a:ext cx="9144000" cy="360040"/>
          </a:xfrm>
          <a:prstGeom prst="rect">
            <a:avLst/>
          </a:prstGeom>
        </p:spPr>
      </p:pic>
      <p:sp>
        <p:nvSpPr>
          <p:cNvPr id="17" name="Espace réservé du texte 9">
            <a:extLst>
              <a:ext uri="{FF2B5EF4-FFF2-40B4-BE49-F238E27FC236}">
                <a16:creationId xmlns:a16="http://schemas.microsoft.com/office/drawing/2014/main" id="{B1DD6396-A72F-B945-ADA4-0071B20D8ADC}"/>
              </a:ext>
            </a:extLst>
          </p:cNvPr>
          <p:cNvSpPr>
            <a:spLocks noGrp="1"/>
          </p:cNvSpPr>
          <p:nvPr>
            <p:ph type="subTitle" idx="1"/>
          </p:nvPr>
        </p:nvSpPr>
        <p:spPr>
          <a:xfrm>
            <a:off x="7236296" y="4828762"/>
            <a:ext cx="1795717" cy="427278"/>
          </a:xfrm>
        </p:spPr>
        <p:txBody>
          <a:bodyPr>
            <a:noAutofit/>
          </a:bodyPr>
          <a:lstStyle/>
          <a:p>
            <a:pPr algn="l"/>
            <a:r>
              <a:rPr lang="fr-FR" sz="1050">
                <a:solidFill>
                  <a:schemeClr val="tx1"/>
                </a:solidFill>
              </a:rPr>
              <a:t>D’après </a:t>
            </a:r>
            <a:r>
              <a:rPr lang="fr-FR" sz="1050" b="1" err="1">
                <a:solidFill>
                  <a:schemeClr val="tx1"/>
                </a:solidFill>
              </a:rPr>
              <a:t>Alejandra</a:t>
            </a:r>
            <a:r>
              <a:rPr lang="fr-FR" sz="1050" b="1">
                <a:solidFill>
                  <a:schemeClr val="tx1"/>
                </a:solidFill>
              </a:rPr>
              <a:t> </a:t>
            </a:r>
            <a:r>
              <a:rPr lang="fr-FR" sz="1050" b="1" err="1">
                <a:solidFill>
                  <a:schemeClr val="tx1"/>
                </a:solidFill>
              </a:rPr>
              <a:t>Daruich</a:t>
            </a:r>
            <a:endParaRPr lang="fr-FR" sz="1050" b="1">
              <a:solidFill>
                <a:schemeClr val="tx1"/>
              </a:solidFill>
            </a:endParaRPr>
          </a:p>
        </p:txBody>
      </p:sp>
      <p:sp>
        <p:nvSpPr>
          <p:cNvPr id="6" name="ZoneTexte 5">
            <a:extLst>
              <a:ext uri="{FF2B5EF4-FFF2-40B4-BE49-F238E27FC236}">
                <a16:creationId xmlns:a16="http://schemas.microsoft.com/office/drawing/2014/main" id="{75C770B0-F88D-B573-B711-1E95DB9A4A0C}"/>
              </a:ext>
            </a:extLst>
          </p:cNvPr>
          <p:cNvSpPr txBox="1"/>
          <p:nvPr/>
        </p:nvSpPr>
        <p:spPr>
          <a:xfrm>
            <a:off x="191712" y="768436"/>
            <a:ext cx="9060808" cy="369332"/>
          </a:xfrm>
          <a:prstGeom prst="rect">
            <a:avLst/>
          </a:prstGeom>
          <a:noFill/>
        </p:spPr>
        <p:txBody>
          <a:bodyPr wrap="square" rtlCol="0">
            <a:spAutoFit/>
          </a:bodyPr>
          <a:lstStyle/>
          <a:p>
            <a:pPr algn="l"/>
            <a:r>
              <a:rPr lang="fr-FR" sz="1800" dirty="0" err="1">
                <a:solidFill>
                  <a:schemeClr val="tx1"/>
                </a:solidFill>
                <a:highlight>
                  <a:srgbClr val="FFFFFF"/>
                </a:highlight>
              </a:rPr>
              <a:t>Inherited</a:t>
            </a:r>
            <a:r>
              <a:rPr lang="fr-FR" sz="1800" dirty="0">
                <a:solidFill>
                  <a:schemeClr val="tx1"/>
                </a:solidFill>
                <a:highlight>
                  <a:srgbClr val="FFFFFF"/>
                </a:highlight>
              </a:rPr>
              <a:t> </a:t>
            </a:r>
            <a:r>
              <a:rPr lang="fr-FR" sz="1800" dirty="0" err="1">
                <a:solidFill>
                  <a:schemeClr val="tx1"/>
                </a:solidFill>
                <a:highlight>
                  <a:srgbClr val="FFFFFF"/>
                </a:highlight>
              </a:rPr>
              <a:t>Retinal</a:t>
            </a:r>
            <a:r>
              <a:rPr lang="fr-FR" sz="1800" dirty="0">
                <a:solidFill>
                  <a:schemeClr val="tx1"/>
                </a:solidFill>
                <a:highlight>
                  <a:srgbClr val="FFFFFF"/>
                </a:highlight>
              </a:rPr>
              <a:t> </a:t>
            </a:r>
            <a:r>
              <a:rPr lang="fr-FR" sz="1800" dirty="0" err="1">
                <a:solidFill>
                  <a:schemeClr val="tx1"/>
                </a:solidFill>
                <a:highlight>
                  <a:srgbClr val="FFFFFF"/>
                </a:highlight>
              </a:rPr>
              <a:t>Diseases</a:t>
            </a:r>
            <a:r>
              <a:rPr lang="fr-FR" sz="1800" dirty="0">
                <a:solidFill>
                  <a:schemeClr val="tx1"/>
                </a:solidFill>
                <a:highlight>
                  <a:srgbClr val="FFFFFF"/>
                </a:highlight>
              </a:rPr>
              <a:t> and </a:t>
            </a:r>
            <a:r>
              <a:rPr lang="fr-FR" sz="1800" dirty="0" err="1">
                <a:solidFill>
                  <a:schemeClr val="tx1"/>
                </a:solidFill>
                <a:highlight>
                  <a:srgbClr val="FFFFFF"/>
                </a:highlight>
              </a:rPr>
              <a:t>Clinical</a:t>
            </a:r>
            <a:r>
              <a:rPr lang="fr-FR" sz="1800" dirty="0">
                <a:solidFill>
                  <a:schemeClr val="tx1"/>
                </a:solidFill>
                <a:highlight>
                  <a:srgbClr val="FFFFFF"/>
                </a:highlight>
              </a:rPr>
              <a:t> Trials - </a:t>
            </a:r>
            <a:r>
              <a:rPr lang="fr-FR" sz="1800" dirty="0">
                <a:solidFill>
                  <a:schemeClr val="accent1"/>
                </a:solidFill>
                <a:highlight>
                  <a:srgbClr val="FFFFFF"/>
                </a:highlight>
              </a:rPr>
              <a:t>Robert </a:t>
            </a:r>
            <a:r>
              <a:rPr lang="fr-FR" sz="1800" dirty="0" err="1">
                <a:solidFill>
                  <a:schemeClr val="accent1"/>
                </a:solidFill>
                <a:highlight>
                  <a:srgbClr val="FFFFFF"/>
                </a:highlight>
              </a:rPr>
              <a:t>Sisk</a:t>
            </a:r>
            <a:endParaRPr lang="fr-FR" sz="1800" dirty="0">
              <a:solidFill>
                <a:schemeClr val="accent1"/>
              </a:solidFill>
              <a:highlight>
                <a:srgbClr val="FFFFFF"/>
              </a:highlight>
            </a:endParaRPr>
          </a:p>
        </p:txBody>
      </p:sp>
      <p:sp>
        <p:nvSpPr>
          <p:cNvPr id="3" name="ZoneTexte 2">
            <a:extLst>
              <a:ext uri="{FF2B5EF4-FFF2-40B4-BE49-F238E27FC236}">
                <a16:creationId xmlns:a16="http://schemas.microsoft.com/office/drawing/2014/main" id="{F2831AF4-FF1A-FC2B-0E47-858BACFE7CD7}"/>
              </a:ext>
            </a:extLst>
          </p:cNvPr>
          <p:cNvSpPr txBox="1"/>
          <p:nvPr/>
        </p:nvSpPr>
        <p:spPr>
          <a:xfrm>
            <a:off x="241298" y="1153231"/>
            <a:ext cx="8342159" cy="4524315"/>
          </a:xfrm>
          <a:prstGeom prst="rect">
            <a:avLst/>
          </a:prstGeom>
          <a:noFill/>
        </p:spPr>
        <p:txBody>
          <a:bodyPr wrap="square" rtlCol="0">
            <a:spAutoFit/>
          </a:bodyPr>
          <a:lstStyle/>
          <a:p>
            <a:r>
              <a:rPr lang="fr-FR" b="1" u="sng" dirty="0"/>
              <a:t>Technologie des cellules encapsulées</a:t>
            </a:r>
          </a:p>
          <a:p>
            <a:endParaRPr lang="fr-FR" b="1" u="sng" dirty="0"/>
          </a:p>
          <a:p>
            <a:r>
              <a:rPr lang="fr-FR" dirty="0"/>
              <a:t>Implant </a:t>
            </a:r>
            <a:r>
              <a:rPr lang="fr-FR" dirty="0" err="1"/>
              <a:t>Neurothech</a:t>
            </a:r>
            <a:r>
              <a:rPr lang="fr-FR" dirty="0"/>
              <a:t> NT-501</a:t>
            </a:r>
          </a:p>
          <a:p>
            <a:endParaRPr lang="fr-FR" dirty="0"/>
          </a:p>
          <a:p>
            <a:r>
              <a:rPr lang="fr-FR" dirty="0"/>
              <a:t>Lignée cellulaire d’EPR humain transfecté d’un plasmide pour CNTF (</a:t>
            </a:r>
            <a:r>
              <a:rPr lang="fr-FR" i="1" dirty="0" err="1"/>
              <a:t>Ciliary</a:t>
            </a:r>
            <a:r>
              <a:rPr lang="fr-FR" i="1" dirty="0"/>
              <a:t> </a:t>
            </a:r>
            <a:r>
              <a:rPr lang="fr-FR" i="1" dirty="0" err="1"/>
              <a:t>neurotrophic</a:t>
            </a:r>
            <a:r>
              <a:rPr lang="fr-FR" i="1" dirty="0"/>
              <a:t> factor</a:t>
            </a:r>
            <a:r>
              <a:rPr lang="fr-FR" dirty="0"/>
              <a:t>) entourée d’une membrane qui permet la diffusion de la molécule</a:t>
            </a:r>
          </a:p>
          <a:p>
            <a:endParaRPr lang="fr-FR" dirty="0"/>
          </a:p>
          <a:p>
            <a:r>
              <a:rPr lang="fr-FR" dirty="0"/>
              <a:t>Le CNTF favorise la survie neuronale et des oligodendrocytes </a:t>
            </a:r>
          </a:p>
          <a:p>
            <a:endParaRPr lang="fr-FR" dirty="0"/>
          </a:p>
          <a:p>
            <a:r>
              <a:rPr lang="fr-FR" dirty="0"/>
              <a:t>Etude Phase 3 pour </a:t>
            </a:r>
            <a:r>
              <a:rPr lang="fr-FR" dirty="0" err="1"/>
              <a:t>MacTel</a:t>
            </a:r>
            <a:r>
              <a:rPr lang="fr-FR" dirty="0"/>
              <a:t> de type 2 : atteint le critère d'évaluation principal en 2022 (préservation de la ligne EZ en OCT)</a:t>
            </a:r>
          </a:p>
          <a:p>
            <a:endParaRPr lang="fr-FR" dirty="0"/>
          </a:p>
          <a:p>
            <a:r>
              <a:rPr lang="fr-FR" dirty="0"/>
              <a:t>Résultats favorables dans une étude de  Phase 2 pour DMLA sèche </a:t>
            </a:r>
          </a:p>
          <a:p>
            <a:endParaRPr lang="fr-FR" dirty="0"/>
          </a:p>
          <a:p>
            <a:endParaRPr lang="fr-FR" dirty="0"/>
          </a:p>
          <a:p>
            <a:endParaRPr lang="en-GB" dirty="0"/>
          </a:p>
        </p:txBody>
      </p:sp>
      <p:sp>
        <p:nvSpPr>
          <p:cNvPr id="7" name="ZoneTexte 6">
            <a:extLst>
              <a:ext uri="{FF2B5EF4-FFF2-40B4-BE49-F238E27FC236}">
                <a16:creationId xmlns:a16="http://schemas.microsoft.com/office/drawing/2014/main" id="{9DF0E2BF-DF28-ACB3-DBFA-36CD7F3D00E4}"/>
              </a:ext>
            </a:extLst>
          </p:cNvPr>
          <p:cNvSpPr txBox="1"/>
          <p:nvPr/>
        </p:nvSpPr>
        <p:spPr>
          <a:xfrm>
            <a:off x="3798224" y="135965"/>
            <a:ext cx="4980915" cy="584775"/>
          </a:xfrm>
          <a:prstGeom prst="rect">
            <a:avLst/>
          </a:prstGeom>
          <a:noFill/>
          <a:ln>
            <a:noFill/>
          </a:ln>
        </p:spPr>
        <p:txBody>
          <a:bodyPr wrap="none" rtlCol="0">
            <a:spAutoFit/>
          </a:bodyPr>
          <a:lstStyle/>
          <a:p>
            <a:pPr algn="r"/>
            <a:r>
              <a:rPr lang="en-US" sz="1600" b="1" dirty="0">
                <a:solidFill>
                  <a:schemeClr val="accent1"/>
                </a:solidFill>
                <a:latin typeface="Franklin Gothic Medium" panose="020B0603020102020204" pitchFamily="34" charset="0"/>
              </a:rPr>
              <a:t>Session 8. </a:t>
            </a:r>
            <a:r>
              <a:rPr lang="fr-FR" sz="1600" b="1" dirty="0" err="1">
                <a:solidFill>
                  <a:schemeClr val="accent1"/>
                </a:solidFill>
                <a:highlight>
                  <a:srgbClr val="FFFFFF"/>
                </a:highlight>
              </a:rPr>
              <a:t>Inherited</a:t>
            </a:r>
            <a:r>
              <a:rPr lang="fr-FR" sz="1600" b="1" dirty="0">
                <a:solidFill>
                  <a:schemeClr val="accent1"/>
                </a:solidFill>
                <a:highlight>
                  <a:srgbClr val="FFFFFF"/>
                </a:highlight>
              </a:rPr>
              <a:t> </a:t>
            </a:r>
            <a:r>
              <a:rPr lang="fr-FR" sz="1600" b="1" dirty="0" err="1">
                <a:solidFill>
                  <a:schemeClr val="accent1"/>
                </a:solidFill>
                <a:highlight>
                  <a:srgbClr val="FFFFFF"/>
                </a:highlight>
              </a:rPr>
              <a:t>Retinal</a:t>
            </a:r>
            <a:r>
              <a:rPr lang="fr-FR" sz="1600" b="1" dirty="0">
                <a:solidFill>
                  <a:schemeClr val="accent1"/>
                </a:solidFill>
                <a:highlight>
                  <a:srgbClr val="FFFFFF"/>
                </a:highlight>
              </a:rPr>
              <a:t> </a:t>
            </a:r>
            <a:r>
              <a:rPr lang="fr-FR" sz="1600" b="1" dirty="0" err="1">
                <a:solidFill>
                  <a:schemeClr val="accent1"/>
                </a:solidFill>
                <a:highlight>
                  <a:srgbClr val="FFFFFF"/>
                </a:highlight>
              </a:rPr>
              <a:t>Diseases</a:t>
            </a:r>
            <a:r>
              <a:rPr lang="fr-FR" sz="1600" b="1" dirty="0">
                <a:solidFill>
                  <a:schemeClr val="accent1"/>
                </a:solidFill>
                <a:highlight>
                  <a:srgbClr val="FFFFFF"/>
                </a:highlight>
              </a:rPr>
              <a:t> and Gene </a:t>
            </a:r>
            <a:r>
              <a:rPr lang="fr-FR" sz="1600" b="1" dirty="0" err="1">
                <a:solidFill>
                  <a:schemeClr val="accent1"/>
                </a:solidFill>
                <a:highlight>
                  <a:srgbClr val="FFFFFF"/>
                </a:highlight>
              </a:rPr>
              <a:t>Therapy</a:t>
            </a:r>
            <a:br>
              <a:rPr lang="fr-FR" sz="1600" b="1" dirty="0">
                <a:solidFill>
                  <a:schemeClr val="accent1"/>
                </a:solidFill>
                <a:highlight>
                  <a:srgbClr val="FFFFFF"/>
                </a:highlight>
              </a:rPr>
            </a:br>
            <a:endParaRPr lang="en-US" sz="1600" b="1" dirty="0">
              <a:solidFill>
                <a:schemeClr val="accent1"/>
              </a:solidFill>
              <a:latin typeface="Franklin Gothic Medium" panose="020B0603020102020204" pitchFamily="34" charset="0"/>
            </a:endParaRPr>
          </a:p>
        </p:txBody>
      </p:sp>
    </p:spTree>
    <p:extLst>
      <p:ext uri="{BB962C8B-B14F-4D97-AF65-F5344CB8AC3E}">
        <p14:creationId xmlns:p14="http://schemas.microsoft.com/office/powerpoint/2010/main" val="2688369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5252484" y="0"/>
            <a:ext cx="3891516" cy="593048"/>
          </a:xfrm>
          <a:prstGeom prst="rect">
            <a:avLst/>
          </a:prstGeom>
        </p:spPr>
      </p:pic>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r="42558" b="85032"/>
          <a:stretch/>
        </p:blipFill>
        <p:spPr>
          <a:xfrm>
            <a:off x="0" y="0"/>
            <a:ext cx="5252484" cy="593048"/>
          </a:xfrm>
          <a:prstGeom prst="rect">
            <a:avLst/>
          </a:prstGeom>
        </p:spPr>
      </p:pic>
      <p:sp>
        <p:nvSpPr>
          <p:cNvPr id="15" name="Espace réservé du contenu 2"/>
          <p:cNvSpPr txBox="1">
            <a:spLocks/>
          </p:cNvSpPr>
          <p:nvPr/>
        </p:nvSpPr>
        <p:spPr>
          <a:xfrm>
            <a:off x="239909" y="1183604"/>
            <a:ext cx="5629814" cy="35283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sz="1400">
              <a:solidFill>
                <a:schemeClr val="tx1"/>
              </a:solidFill>
            </a:endParaRPr>
          </a:p>
        </p:txBody>
      </p:sp>
      <p:sp>
        <p:nvSpPr>
          <p:cNvPr id="11" name="Rectangle 10"/>
          <p:cNvSpPr/>
          <p:nvPr/>
        </p:nvSpPr>
        <p:spPr>
          <a:xfrm>
            <a:off x="179512" y="1111596"/>
            <a:ext cx="8772776" cy="3672408"/>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0" y="4803998"/>
            <a:ext cx="9144000" cy="360040"/>
          </a:xfrm>
          <a:prstGeom prst="rect">
            <a:avLst/>
          </a:prstGeom>
        </p:spPr>
      </p:pic>
      <p:sp>
        <p:nvSpPr>
          <p:cNvPr id="17" name="Espace réservé du texte 9">
            <a:extLst>
              <a:ext uri="{FF2B5EF4-FFF2-40B4-BE49-F238E27FC236}">
                <a16:creationId xmlns:a16="http://schemas.microsoft.com/office/drawing/2014/main" id="{B1DD6396-A72F-B945-ADA4-0071B20D8ADC}"/>
              </a:ext>
            </a:extLst>
          </p:cNvPr>
          <p:cNvSpPr>
            <a:spLocks noGrp="1"/>
          </p:cNvSpPr>
          <p:nvPr>
            <p:ph type="subTitle" idx="1"/>
          </p:nvPr>
        </p:nvSpPr>
        <p:spPr>
          <a:xfrm>
            <a:off x="7236296" y="4828762"/>
            <a:ext cx="1795717" cy="427278"/>
          </a:xfrm>
        </p:spPr>
        <p:txBody>
          <a:bodyPr>
            <a:noAutofit/>
          </a:bodyPr>
          <a:lstStyle/>
          <a:p>
            <a:pPr algn="l"/>
            <a:r>
              <a:rPr lang="fr-FR" sz="1050">
                <a:solidFill>
                  <a:schemeClr val="tx1"/>
                </a:solidFill>
              </a:rPr>
              <a:t>D’après </a:t>
            </a:r>
            <a:r>
              <a:rPr lang="fr-FR" sz="1050" b="1" err="1">
                <a:solidFill>
                  <a:schemeClr val="tx1"/>
                </a:solidFill>
              </a:rPr>
              <a:t>Alejandra</a:t>
            </a:r>
            <a:r>
              <a:rPr lang="fr-FR" sz="1050" b="1">
                <a:solidFill>
                  <a:schemeClr val="tx1"/>
                </a:solidFill>
              </a:rPr>
              <a:t> </a:t>
            </a:r>
            <a:r>
              <a:rPr lang="fr-FR" sz="1050" b="1" err="1">
                <a:solidFill>
                  <a:schemeClr val="tx1"/>
                </a:solidFill>
              </a:rPr>
              <a:t>Daruich</a:t>
            </a:r>
            <a:endParaRPr lang="fr-FR" sz="1050" b="1">
              <a:solidFill>
                <a:schemeClr val="tx1"/>
              </a:solidFill>
            </a:endParaRPr>
          </a:p>
        </p:txBody>
      </p:sp>
      <p:sp>
        <p:nvSpPr>
          <p:cNvPr id="6" name="ZoneTexte 5">
            <a:extLst>
              <a:ext uri="{FF2B5EF4-FFF2-40B4-BE49-F238E27FC236}">
                <a16:creationId xmlns:a16="http://schemas.microsoft.com/office/drawing/2014/main" id="{75C770B0-F88D-B573-B711-1E95DB9A4A0C}"/>
              </a:ext>
            </a:extLst>
          </p:cNvPr>
          <p:cNvSpPr txBox="1"/>
          <p:nvPr/>
        </p:nvSpPr>
        <p:spPr>
          <a:xfrm>
            <a:off x="191712" y="771550"/>
            <a:ext cx="9060808" cy="369332"/>
          </a:xfrm>
          <a:prstGeom prst="rect">
            <a:avLst/>
          </a:prstGeom>
          <a:noFill/>
        </p:spPr>
        <p:txBody>
          <a:bodyPr wrap="square" rtlCol="0">
            <a:spAutoFit/>
          </a:bodyPr>
          <a:lstStyle/>
          <a:p>
            <a:pPr algn="l"/>
            <a:r>
              <a:rPr lang="fr-FR" sz="1800" dirty="0" err="1">
                <a:solidFill>
                  <a:schemeClr val="tx1"/>
                </a:solidFill>
                <a:highlight>
                  <a:srgbClr val="FFFFFF"/>
                </a:highlight>
              </a:rPr>
              <a:t>Inherited</a:t>
            </a:r>
            <a:r>
              <a:rPr lang="fr-FR" sz="1800" dirty="0">
                <a:solidFill>
                  <a:schemeClr val="tx1"/>
                </a:solidFill>
                <a:highlight>
                  <a:srgbClr val="FFFFFF"/>
                </a:highlight>
              </a:rPr>
              <a:t> </a:t>
            </a:r>
            <a:r>
              <a:rPr lang="fr-FR" sz="1800" dirty="0" err="1">
                <a:solidFill>
                  <a:schemeClr val="tx1"/>
                </a:solidFill>
                <a:highlight>
                  <a:srgbClr val="FFFFFF"/>
                </a:highlight>
              </a:rPr>
              <a:t>Retinal</a:t>
            </a:r>
            <a:r>
              <a:rPr lang="fr-FR" sz="1800" dirty="0">
                <a:solidFill>
                  <a:schemeClr val="tx1"/>
                </a:solidFill>
                <a:highlight>
                  <a:srgbClr val="FFFFFF"/>
                </a:highlight>
              </a:rPr>
              <a:t> </a:t>
            </a:r>
            <a:r>
              <a:rPr lang="fr-FR" sz="1800" dirty="0" err="1">
                <a:solidFill>
                  <a:schemeClr val="tx1"/>
                </a:solidFill>
                <a:highlight>
                  <a:srgbClr val="FFFFFF"/>
                </a:highlight>
              </a:rPr>
              <a:t>Diseases</a:t>
            </a:r>
            <a:r>
              <a:rPr lang="fr-FR" sz="1800" dirty="0">
                <a:solidFill>
                  <a:schemeClr val="tx1"/>
                </a:solidFill>
                <a:highlight>
                  <a:srgbClr val="FFFFFF"/>
                </a:highlight>
              </a:rPr>
              <a:t> and </a:t>
            </a:r>
            <a:r>
              <a:rPr lang="fr-FR" sz="1800" dirty="0" err="1">
                <a:solidFill>
                  <a:schemeClr val="tx1"/>
                </a:solidFill>
                <a:highlight>
                  <a:srgbClr val="FFFFFF"/>
                </a:highlight>
              </a:rPr>
              <a:t>Clinical</a:t>
            </a:r>
            <a:r>
              <a:rPr lang="fr-FR" sz="1800" dirty="0">
                <a:solidFill>
                  <a:schemeClr val="tx1"/>
                </a:solidFill>
                <a:highlight>
                  <a:srgbClr val="FFFFFF"/>
                </a:highlight>
              </a:rPr>
              <a:t> Trials - </a:t>
            </a:r>
            <a:r>
              <a:rPr lang="fr-FR" sz="1800" dirty="0">
                <a:solidFill>
                  <a:schemeClr val="accent1"/>
                </a:solidFill>
                <a:highlight>
                  <a:srgbClr val="FFFFFF"/>
                </a:highlight>
              </a:rPr>
              <a:t>Robert </a:t>
            </a:r>
            <a:r>
              <a:rPr lang="fr-FR" sz="1800" dirty="0" err="1">
                <a:solidFill>
                  <a:schemeClr val="accent1"/>
                </a:solidFill>
                <a:highlight>
                  <a:srgbClr val="FFFFFF"/>
                </a:highlight>
              </a:rPr>
              <a:t>Sisk</a:t>
            </a:r>
            <a:endParaRPr lang="fr-FR" sz="1800" dirty="0">
              <a:solidFill>
                <a:schemeClr val="accent1"/>
              </a:solidFill>
              <a:highlight>
                <a:srgbClr val="FFFFFF"/>
              </a:highlight>
            </a:endParaRPr>
          </a:p>
        </p:txBody>
      </p:sp>
      <p:sp>
        <p:nvSpPr>
          <p:cNvPr id="3" name="ZoneTexte 2">
            <a:extLst>
              <a:ext uri="{FF2B5EF4-FFF2-40B4-BE49-F238E27FC236}">
                <a16:creationId xmlns:a16="http://schemas.microsoft.com/office/drawing/2014/main" id="{F2831AF4-FF1A-FC2B-0E47-858BACFE7CD7}"/>
              </a:ext>
            </a:extLst>
          </p:cNvPr>
          <p:cNvSpPr txBox="1"/>
          <p:nvPr/>
        </p:nvSpPr>
        <p:spPr>
          <a:xfrm>
            <a:off x="241298" y="1153231"/>
            <a:ext cx="8342159" cy="3693319"/>
          </a:xfrm>
          <a:prstGeom prst="rect">
            <a:avLst/>
          </a:prstGeom>
          <a:noFill/>
        </p:spPr>
        <p:txBody>
          <a:bodyPr wrap="square" rtlCol="0">
            <a:spAutoFit/>
          </a:bodyPr>
          <a:lstStyle/>
          <a:p>
            <a:r>
              <a:rPr lang="fr-FR" b="1" u="sng" dirty="0"/>
              <a:t>Thérapie d'augmentation génique</a:t>
            </a:r>
          </a:p>
          <a:p>
            <a:endParaRPr lang="fr-FR" b="1" u="sng" dirty="0"/>
          </a:p>
          <a:p>
            <a:r>
              <a:rPr lang="fr-FR" b="1" u="sng" dirty="0"/>
              <a:t>ACL </a:t>
            </a:r>
          </a:p>
          <a:p>
            <a:endParaRPr lang="fr-FR" b="1" u="sng" dirty="0"/>
          </a:p>
          <a:p>
            <a:r>
              <a:rPr lang="fr-FR" dirty="0"/>
              <a:t>- </a:t>
            </a:r>
            <a:r>
              <a:rPr lang="fr-FR" dirty="0" err="1"/>
              <a:t>Voretigene</a:t>
            </a:r>
            <a:r>
              <a:rPr lang="fr-FR" dirty="0"/>
              <a:t> </a:t>
            </a:r>
            <a:r>
              <a:rPr lang="fr-FR" dirty="0" err="1"/>
              <a:t>Neparvovec-rzyl</a:t>
            </a:r>
            <a:r>
              <a:rPr lang="fr-FR" dirty="0"/>
              <a:t> (</a:t>
            </a:r>
            <a:r>
              <a:rPr lang="fr-FR" dirty="0" err="1"/>
              <a:t>Luxturna</a:t>
            </a:r>
            <a:r>
              <a:rPr lang="fr-FR" dirty="0"/>
              <a:t>®)</a:t>
            </a:r>
          </a:p>
          <a:p>
            <a:pPr lvl="1"/>
            <a:r>
              <a:rPr lang="fr-FR" dirty="0"/>
              <a:t>- Première thérapie génique approuvée par la FDA</a:t>
            </a:r>
          </a:p>
          <a:p>
            <a:pPr lvl="1"/>
            <a:r>
              <a:rPr lang="fr-FR" dirty="0"/>
              <a:t>- Indiquée dans les RP ou ACL type 2 associés à une mutation </a:t>
            </a:r>
            <a:r>
              <a:rPr lang="fr-FR" dirty="0" err="1"/>
              <a:t>biallélique</a:t>
            </a:r>
            <a:r>
              <a:rPr lang="fr-FR" dirty="0"/>
              <a:t> du gène </a:t>
            </a:r>
            <a:r>
              <a:rPr lang="fr-FR" i="1" dirty="0"/>
              <a:t>RPE65</a:t>
            </a:r>
          </a:p>
          <a:p>
            <a:endParaRPr lang="fr-FR" dirty="0"/>
          </a:p>
          <a:p>
            <a:r>
              <a:rPr lang="fr-FR" dirty="0"/>
              <a:t>- </a:t>
            </a:r>
            <a:r>
              <a:rPr lang="fr-FR" dirty="0" err="1"/>
              <a:t>MeiraGTX</a:t>
            </a:r>
            <a:r>
              <a:rPr lang="fr-FR" dirty="0"/>
              <a:t> Phase 1-2 optimisation du vecteur/codon pour des mutation </a:t>
            </a:r>
            <a:r>
              <a:rPr lang="fr-FR" dirty="0" err="1"/>
              <a:t>biallélique</a:t>
            </a:r>
            <a:r>
              <a:rPr lang="fr-FR" dirty="0"/>
              <a:t> du gène </a:t>
            </a:r>
            <a:r>
              <a:rPr lang="fr-FR" i="1" dirty="0"/>
              <a:t>RPE65</a:t>
            </a:r>
          </a:p>
          <a:p>
            <a:endParaRPr lang="fr-FR" i="1" dirty="0"/>
          </a:p>
          <a:p>
            <a:endParaRPr lang="en-GB" dirty="0"/>
          </a:p>
        </p:txBody>
      </p:sp>
      <p:sp>
        <p:nvSpPr>
          <p:cNvPr id="7" name="ZoneTexte 6">
            <a:extLst>
              <a:ext uri="{FF2B5EF4-FFF2-40B4-BE49-F238E27FC236}">
                <a16:creationId xmlns:a16="http://schemas.microsoft.com/office/drawing/2014/main" id="{339DCBD9-E03A-8B5B-58EF-8D5F2744EE7F}"/>
              </a:ext>
            </a:extLst>
          </p:cNvPr>
          <p:cNvSpPr txBox="1"/>
          <p:nvPr/>
        </p:nvSpPr>
        <p:spPr>
          <a:xfrm>
            <a:off x="3798224" y="135965"/>
            <a:ext cx="4980915" cy="584775"/>
          </a:xfrm>
          <a:prstGeom prst="rect">
            <a:avLst/>
          </a:prstGeom>
          <a:noFill/>
          <a:ln>
            <a:noFill/>
          </a:ln>
        </p:spPr>
        <p:txBody>
          <a:bodyPr wrap="none" rtlCol="0">
            <a:spAutoFit/>
          </a:bodyPr>
          <a:lstStyle/>
          <a:p>
            <a:pPr algn="r"/>
            <a:r>
              <a:rPr lang="en-US" sz="1600" b="1" dirty="0">
                <a:solidFill>
                  <a:schemeClr val="accent1"/>
                </a:solidFill>
                <a:latin typeface="Franklin Gothic Medium" panose="020B0603020102020204" pitchFamily="34" charset="0"/>
              </a:rPr>
              <a:t>Session 8. </a:t>
            </a:r>
            <a:r>
              <a:rPr lang="fr-FR" sz="1600" b="1" dirty="0" err="1">
                <a:solidFill>
                  <a:schemeClr val="accent1"/>
                </a:solidFill>
                <a:highlight>
                  <a:srgbClr val="FFFFFF"/>
                </a:highlight>
              </a:rPr>
              <a:t>Inherited</a:t>
            </a:r>
            <a:r>
              <a:rPr lang="fr-FR" sz="1600" b="1" dirty="0">
                <a:solidFill>
                  <a:schemeClr val="accent1"/>
                </a:solidFill>
                <a:highlight>
                  <a:srgbClr val="FFFFFF"/>
                </a:highlight>
              </a:rPr>
              <a:t> </a:t>
            </a:r>
            <a:r>
              <a:rPr lang="fr-FR" sz="1600" b="1" dirty="0" err="1">
                <a:solidFill>
                  <a:schemeClr val="accent1"/>
                </a:solidFill>
                <a:highlight>
                  <a:srgbClr val="FFFFFF"/>
                </a:highlight>
              </a:rPr>
              <a:t>Retinal</a:t>
            </a:r>
            <a:r>
              <a:rPr lang="fr-FR" sz="1600" b="1" dirty="0">
                <a:solidFill>
                  <a:schemeClr val="accent1"/>
                </a:solidFill>
                <a:highlight>
                  <a:srgbClr val="FFFFFF"/>
                </a:highlight>
              </a:rPr>
              <a:t> </a:t>
            </a:r>
            <a:r>
              <a:rPr lang="fr-FR" sz="1600" b="1" dirty="0" err="1">
                <a:solidFill>
                  <a:schemeClr val="accent1"/>
                </a:solidFill>
                <a:highlight>
                  <a:srgbClr val="FFFFFF"/>
                </a:highlight>
              </a:rPr>
              <a:t>Diseases</a:t>
            </a:r>
            <a:r>
              <a:rPr lang="fr-FR" sz="1600" b="1" dirty="0">
                <a:solidFill>
                  <a:schemeClr val="accent1"/>
                </a:solidFill>
                <a:highlight>
                  <a:srgbClr val="FFFFFF"/>
                </a:highlight>
              </a:rPr>
              <a:t> and Gene </a:t>
            </a:r>
            <a:r>
              <a:rPr lang="fr-FR" sz="1600" b="1" dirty="0" err="1">
                <a:solidFill>
                  <a:schemeClr val="accent1"/>
                </a:solidFill>
                <a:highlight>
                  <a:srgbClr val="FFFFFF"/>
                </a:highlight>
              </a:rPr>
              <a:t>Therapy</a:t>
            </a:r>
            <a:br>
              <a:rPr lang="fr-FR" sz="1600" b="1" dirty="0">
                <a:solidFill>
                  <a:schemeClr val="accent1"/>
                </a:solidFill>
                <a:highlight>
                  <a:srgbClr val="FFFFFF"/>
                </a:highlight>
              </a:rPr>
            </a:br>
            <a:endParaRPr lang="en-US" sz="1600" b="1" dirty="0">
              <a:solidFill>
                <a:schemeClr val="accent1"/>
              </a:solidFill>
              <a:latin typeface="Franklin Gothic Medium" panose="020B0603020102020204" pitchFamily="34" charset="0"/>
            </a:endParaRPr>
          </a:p>
        </p:txBody>
      </p:sp>
    </p:spTree>
    <p:extLst>
      <p:ext uri="{BB962C8B-B14F-4D97-AF65-F5344CB8AC3E}">
        <p14:creationId xmlns:p14="http://schemas.microsoft.com/office/powerpoint/2010/main" val="2664036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5252484" y="0"/>
            <a:ext cx="3891516" cy="593048"/>
          </a:xfrm>
          <a:prstGeom prst="rect">
            <a:avLst/>
          </a:prstGeom>
        </p:spPr>
      </p:pic>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r="42558" b="85032"/>
          <a:stretch/>
        </p:blipFill>
        <p:spPr>
          <a:xfrm>
            <a:off x="0" y="0"/>
            <a:ext cx="5252484" cy="593048"/>
          </a:xfrm>
          <a:prstGeom prst="rect">
            <a:avLst/>
          </a:prstGeom>
        </p:spPr>
      </p:pic>
      <p:sp>
        <p:nvSpPr>
          <p:cNvPr id="15" name="Espace réservé du contenu 2"/>
          <p:cNvSpPr txBox="1">
            <a:spLocks/>
          </p:cNvSpPr>
          <p:nvPr/>
        </p:nvSpPr>
        <p:spPr>
          <a:xfrm>
            <a:off x="239909" y="1183604"/>
            <a:ext cx="5629814" cy="35283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sz="1400">
              <a:solidFill>
                <a:schemeClr val="tx1"/>
              </a:solidFill>
            </a:endParaRPr>
          </a:p>
        </p:txBody>
      </p:sp>
      <p:sp>
        <p:nvSpPr>
          <p:cNvPr id="11" name="Rectangle 10"/>
          <p:cNvSpPr/>
          <p:nvPr/>
        </p:nvSpPr>
        <p:spPr>
          <a:xfrm>
            <a:off x="179512" y="1111596"/>
            <a:ext cx="8772776" cy="3672408"/>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0" y="4803998"/>
            <a:ext cx="9144000" cy="360040"/>
          </a:xfrm>
          <a:prstGeom prst="rect">
            <a:avLst/>
          </a:prstGeom>
        </p:spPr>
      </p:pic>
      <p:sp>
        <p:nvSpPr>
          <p:cNvPr id="17" name="Espace réservé du texte 9">
            <a:extLst>
              <a:ext uri="{FF2B5EF4-FFF2-40B4-BE49-F238E27FC236}">
                <a16:creationId xmlns:a16="http://schemas.microsoft.com/office/drawing/2014/main" id="{B1DD6396-A72F-B945-ADA4-0071B20D8ADC}"/>
              </a:ext>
            </a:extLst>
          </p:cNvPr>
          <p:cNvSpPr>
            <a:spLocks noGrp="1"/>
          </p:cNvSpPr>
          <p:nvPr>
            <p:ph type="subTitle" idx="1"/>
          </p:nvPr>
        </p:nvSpPr>
        <p:spPr>
          <a:xfrm>
            <a:off x="7236296" y="4828762"/>
            <a:ext cx="1795717" cy="427278"/>
          </a:xfrm>
        </p:spPr>
        <p:txBody>
          <a:bodyPr>
            <a:noAutofit/>
          </a:bodyPr>
          <a:lstStyle/>
          <a:p>
            <a:pPr algn="l"/>
            <a:r>
              <a:rPr lang="fr-FR" sz="1050">
                <a:solidFill>
                  <a:schemeClr val="tx1"/>
                </a:solidFill>
              </a:rPr>
              <a:t>D’après </a:t>
            </a:r>
            <a:r>
              <a:rPr lang="fr-FR" sz="1050" b="1" err="1">
                <a:solidFill>
                  <a:schemeClr val="tx1"/>
                </a:solidFill>
              </a:rPr>
              <a:t>Alejandra</a:t>
            </a:r>
            <a:r>
              <a:rPr lang="fr-FR" sz="1050" b="1">
                <a:solidFill>
                  <a:schemeClr val="tx1"/>
                </a:solidFill>
              </a:rPr>
              <a:t> </a:t>
            </a:r>
            <a:r>
              <a:rPr lang="fr-FR" sz="1050" b="1" err="1">
                <a:solidFill>
                  <a:schemeClr val="tx1"/>
                </a:solidFill>
              </a:rPr>
              <a:t>Daruich</a:t>
            </a:r>
            <a:endParaRPr lang="fr-FR" sz="1050" b="1">
              <a:solidFill>
                <a:schemeClr val="tx1"/>
              </a:solidFill>
            </a:endParaRPr>
          </a:p>
        </p:txBody>
      </p:sp>
      <p:sp>
        <p:nvSpPr>
          <p:cNvPr id="6" name="ZoneTexte 5">
            <a:extLst>
              <a:ext uri="{FF2B5EF4-FFF2-40B4-BE49-F238E27FC236}">
                <a16:creationId xmlns:a16="http://schemas.microsoft.com/office/drawing/2014/main" id="{75C770B0-F88D-B573-B711-1E95DB9A4A0C}"/>
              </a:ext>
            </a:extLst>
          </p:cNvPr>
          <p:cNvSpPr txBox="1"/>
          <p:nvPr/>
        </p:nvSpPr>
        <p:spPr>
          <a:xfrm>
            <a:off x="191712" y="768436"/>
            <a:ext cx="9060808" cy="369332"/>
          </a:xfrm>
          <a:prstGeom prst="rect">
            <a:avLst/>
          </a:prstGeom>
          <a:noFill/>
        </p:spPr>
        <p:txBody>
          <a:bodyPr wrap="square" rtlCol="0">
            <a:spAutoFit/>
          </a:bodyPr>
          <a:lstStyle/>
          <a:p>
            <a:pPr algn="l"/>
            <a:r>
              <a:rPr lang="fr-FR" sz="1800" dirty="0" err="1">
                <a:solidFill>
                  <a:schemeClr val="tx1"/>
                </a:solidFill>
                <a:highlight>
                  <a:srgbClr val="FFFFFF"/>
                </a:highlight>
              </a:rPr>
              <a:t>Inherited</a:t>
            </a:r>
            <a:r>
              <a:rPr lang="fr-FR" sz="1800" dirty="0">
                <a:solidFill>
                  <a:schemeClr val="tx1"/>
                </a:solidFill>
                <a:highlight>
                  <a:srgbClr val="FFFFFF"/>
                </a:highlight>
              </a:rPr>
              <a:t> </a:t>
            </a:r>
            <a:r>
              <a:rPr lang="fr-FR" sz="1800" dirty="0" err="1">
                <a:solidFill>
                  <a:schemeClr val="tx1"/>
                </a:solidFill>
                <a:highlight>
                  <a:srgbClr val="FFFFFF"/>
                </a:highlight>
              </a:rPr>
              <a:t>Retinal</a:t>
            </a:r>
            <a:r>
              <a:rPr lang="fr-FR" sz="1800" dirty="0">
                <a:solidFill>
                  <a:schemeClr val="tx1"/>
                </a:solidFill>
                <a:highlight>
                  <a:srgbClr val="FFFFFF"/>
                </a:highlight>
              </a:rPr>
              <a:t> </a:t>
            </a:r>
            <a:r>
              <a:rPr lang="fr-FR" sz="1800" dirty="0" err="1">
                <a:solidFill>
                  <a:schemeClr val="tx1"/>
                </a:solidFill>
                <a:highlight>
                  <a:srgbClr val="FFFFFF"/>
                </a:highlight>
              </a:rPr>
              <a:t>Diseases</a:t>
            </a:r>
            <a:r>
              <a:rPr lang="fr-FR" sz="1800" dirty="0">
                <a:solidFill>
                  <a:schemeClr val="tx1"/>
                </a:solidFill>
                <a:highlight>
                  <a:srgbClr val="FFFFFF"/>
                </a:highlight>
              </a:rPr>
              <a:t> and </a:t>
            </a:r>
            <a:r>
              <a:rPr lang="fr-FR" sz="1800" dirty="0" err="1">
                <a:solidFill>
                  <a:schemeClr val="tx1"/>
                </a:solidFill>
                <a:highlight>
                  <a:srgbClr val="FFFFFF"/>
                </a:highlight>
              </a:rPr>
              <a:t>Clinical</a:t>
            </a:r>
            <a:r>
              <a:rPr lang="fr-FR" sz="1800" dirty="0">
                <a:solidFill>
                  <a:schemeClr val="tx1"/>
                </a:solidFill>
                <a:highlight>
                  <a:srgbClr val="FFFFFF"/>
                </a:highlight>
              </a:rPr>
              <a:t> Trials - </a:t>
            </a:r>
            <a:r>
              <a:rPr lang="fr-FR" sz="1800" dirty="0">
                <a:solidFill>
                  <a:schemeClr val="accent1"/>
                </a:solidFill>
                <a:highlight>
                  <a:srgbClr val="FFFFFF"/>
                </a:highlight>
              </a:rPr>
              <a:t>Robert </a:t>
            </a:r>
            <a:r>
              <a:rPr lang="fr-FR" sz="1800" dirty="0" err="1">
                <a:solidFill>
                  <a:schemeClr val="accent1"/>
                </a:solidFill>
                <a:highlight>
                  <a:srgbClr val="FFFFFF"/>
                </a:highlight>
              </a:rPr>
              <a:t>Sisk</a:t>
            </a:r>
            <a:endParaRPr lang="fr-FR" sz="1800" dirty="0">
              <a:solidFill>
                <a:schemeClr val="accent1"/>
              </a:solidFill>
              <a:highlight>
                <a:srgbClr val="FFFFFF"/>
              </a:highlight>
            </a:endParaRPr>
          </a:p>
        </p:txBody>
      </p:sp>
      <p:sp>
        <p:nvSpPr>
          <p:cNvPr id="3" name="ZoneTexte 2">
            <a:extLst>
              <a:ext uri="{FF2B5EF4-FFF2-40B4-BE49-F238E27FC236}">
                <a16:creationId xmlns:a16="http://schemas.microsoft.com/office/drawing/2014/main" id="{F2831AF4-FF1A-FC2B-0E47-858BACFE7CD7}"/>
              </a:ext>
            </a:extLst>
          </p:cNvPr>
          <p:cNvSpPr txBox="1"/>
          <p:nvPr/>
        </p:nvSpPr>
        <p:spPr>
          <a:xfrm>
            <a:off x="241298" y="1153231"/>
            <a:ext cx="8342159" cy="3416320"/>
          </a:xfrm>
          <a:prstGeom prst="rect">
            <a:avLst/>
          </a:prstGeom>
          <a:noFill/>
        </p:spPr>
        <p:txBody>
          <a:bodyPr wrap="square" rtlCol="0">
            <a:spAutoFit/>
          </a:bodyPr>
          <a:lstStyle/>
          <a:p>
            <a:r>
              <a:rPr lang="fr-FR" b="1" u="sng" dirty="0"/>
              <a:t>Rétinopathie pigmentaire</a:t>
            </a:r>
          </a:p>
          <a:p>
            <a:endParaRPr lang="fr-FR" b="1" u="sng" dirty="0"/>
          </a:p>
          <a:p>
            <a:r>
              <a:rPr lang="fr-FR" b="1" u="sng" dirty="0"/>
              <a:t>RP liée à l’X/RPGR</a:t>
            </a:r>
          </a:p>
          <a:p>
            <a:pPr marL="285750" indent="-285750">
              <a:buFont typeface="Arial" panose="020B0604020202020204" pitchFamily="34" charset="0"/>
              <a:buChar char="•"/>
            </a:pPr>
            <a:r>
              <a:rPr lang="fr-FR" dirty="0"/>
              <a:t>AGCT/Beacon. Etude SKYLINE de Phase 2. Amélioration de la </a:t>
            </a:r>
            <a:r>
              <a:rPr lang="fr-FR" dirty="0" err="1"/>
              <a:t>micropérimétrie</a:t>
            </a:r>
            <a:r>
              <a:rPr lang="fr-FR" dirty="0"/>
              <a:t> et AV dans 5/8 patients. Etudes de Phase 3 LANDSCAPE et VISTA en cours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err="1"/>
              <a:t>MeiraGTx</a:t>
            </a:r>
            <a:r>
              <a:rPr lang="fr-FR" dirty="0"/>
              <a:t>-Phase 1-2</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err="1"/>
              <a:t>Biogen</a:t>
            </a:r>
            <a:r>
              <a:rPr lang="fr-FR" dirty="0"/>
              <a:t> phase 2-3 : n’a pas atteint le critère d’évaluation principal</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4DMT Excel phase 1</a:t>
            </a:r>
          </a:p>
          <a:p>
            <a:endParaRPr lang="en-GB" dirty="0"/>
          </a:p>
        </p:txBody>
      </p:sp>
      <p:sp>
        <p:nvSpPr>
          <p:cNvPr id="7" name="ZoneTexte 6">
            <a:extLst>
              <a:ext uri="{FF2B5EF4-FFF2-40B4-BE49-F238E27FC236}">
                <a16:creationId xmlns:a16="http://schemas.microsoft.com/office/drawing/2014/main" id="{A61869DC-14B1-63FE-07F1-0DE1857AAA70}"/>
              </a:ext>
            </a:extLst>
          </p:cNvPr>
          <p:cNvSpPr txBox="1"/>
          <p:nvPr/>
        </p:nvSpPr>
        <p:spPr>
          <a:xfrm>
            <a:off x="3798224" y="135965"/>
            <a:ext cx="4980915" cy="584775"/>
          </a:xfrm>
          <a:prstGeom prst="rect">
            <a:avLst/>
          </a:prstGeom>
          <a:noFill/>
          <a:ln>
            <a:noFill/>
          </a:ln>
        </p:spPr>
        <p:txBody>
          <a:bodyPr wrap="none" rtlCol="0">
            <a:spAutoFit/>
          </a:bodyPr>
          <a:lstStyle/>
          <a:p>
            <a:pPr algn="r"/>
            <a:r>
              <a:rPr lang="en-US" sz="1600" b="1" dirty="0">
                <a:solidFill>
                  <a:schemeClr val="accent1"/>
                </a:solidFill>
                <a:latin typeface="Franklin Gothic Medium" panose="020B0603020102020204" pitchFamily="34" charset="0"/>
              </a:rPr>
              <a:t>Session 8. </a:t>
            </a:r>
            <a:r>
              <a:rPr lang="fr-FR" sz="1600" b="1" dirty="0" err="1">
                <a:solidFill>
                  <a:schemeClr val="accent1"/>
                </a:solidFill>
                <a:highlight>
                  <a:srgbClr val="FFFFFF"/>
                </a:highlight>
              </a:rPr>
              <a:t>Inherited</a:t>
            </a:r>
            <a:r>
              <a:rPr lang="fr-FR" sz="1600" b="1" dirty="0">
                <a:solidFill>
                  <a:schemeClr val="accent1"/>
                </a:solidFill>
                <a:highlight>
                  <a:srgbClr val="FFFFFF"/>
                </a:highlight>
              </a:rPr>
              <a:t> </a:t>
            </a:r>
            <a:r>
              <a:rPr lang="fr-FR" sz="1600" b="1" dirty="0" err="1">
                <a:solidFill>
                  <a:schemeClr val="accent1"/>
                </a:solidFill>
                <a:highlight>
                  <a:srgbClr val="FFFFFF"/>
                </a:highlight>
              </a:rPr>
              <a:t>Retinal</a:t>
            </a:r>
            <a:r>
              <a:rPr lang="fr-FR" sz="1600" b="1" dirty="0">
                <a:solidFill>
                  <a:schemeClr val="accent1"/>
                </a:solidFill>
                <a:highlight>
                  <a:srgbClr val="FFFFFF"/>
                </a:highlight>
              </a:rPr>
              <a:t> </a:t>
            </a:r>
            <a:r>
              <a:rPr lang="fr-FR" sz="1600" b="1" dirty="0" err="1">
                <a:solidFill>
                  <a:schemeClr val="accent1"/>
                </a:solidFill>
                <a:highlight>
                  <a:srgbClr val="FFFFFF"/>
                </a:highlight>
              </a:rPr>
              <a:t>Diseases</a:t>
            </a:r>
            <a:r>
              <a:rPr lang="fr-FR" sz="1600" b="1" dirty="0">
                <a:solidFill>
                  <a:schemeClr val="accent1"/>
                </a:solidFill>
                <a:highlight>
                  <a:srgbClr val="FFFFFF"/>
                </a:highlight>
              </a:rPr>
              <a:t> and Gene </a:t>
            </a:r>
            <a:r>
              <a:rPr lang="fr-FR" sz="1600" b="1" dirty="0" err="1">
                <a:solidFill>
                  <a:schemeClr val="accent1"/>
                </a:solidFill>
                <a:highlight>
                  <a:srgbClr val="FFFFFF"/>
                </a:highlight>
              </a:rPr>
              <a:t>Therapy</a:t>
            </a:r>
            <a:br>
              <a:rPr lang="fr-FR" sz="1600" b="1" dirty="0">
                <a:solidFill>
                  <a:schemeClr val="accent1"/>
                </a:solidFill>
                <a:highlight>
                  <a:srgbClr val="FFFFFF"/>
                </a:highlight>
              </a:rPr>
            </a:br>
            <a:endParaRPr lang="en-US" sz="1600" b="1" dirty="0">
              <a:solidFill>
                <a:schemeClr val="accent1"/>
              </a:solidFill>
              <a:latin typeface="Franklin Gothic Medium" panose="020B0603020102020204" pitchFamily="34" charset="0"/>
            </a:endParaRPr>
          </a:p>
        </p:txBody>
      </p:sp>
    </p:spTree>
    <p:extLst>
      <p:ext uri="{BB962C8B-B14F-4D97-AF65-F5344CB8AC3E}">
        <p14:creationId xmlns:p14="http://schemas.microsoft.com/office/powerpoint/2010/main" val="3550120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5252484" y="0"/>
            <a:ext cx="3891516" cy="593048"/>
          </a:xfrm>
          <a:prstGeom prst="rect">
            <a:avLst/>
          </a:prstGeom>
        </p:spPr>
      </p:pic>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r="42558" b="85032"/>
          <a:stretch/>
        </p:blipFill>
        <p:spPr>
          <a:xfrm>
            <a:off x="0" y="0"/>
            <a:ext cx="5252484" cy="593048"/>
          </a:xfrm>
          <a:prstGeom prst="rect">
            <a:avLst/>
          </a:prstGeom>
        </p:spPr>
      </p:pic>
      <p:sp>
        <p:nvSpPr>
          <p:cNvPr id="15" name="Espace réservé du contenu 2"/>
          <p:cNvSpPr txBox="1">
            <a:spLocks/>
          </p:cNvSpPr>
          <p:nvPr/>
        </p:nvSpPr>
        <p:spPr>
          <a:xfrm>
            <a:off x="239909" y="1183604"/>
            <a:ext cx="5629814" cy="35283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sz="1400">
              <a:solidFill>
                <a:schemeClr val="tx1"/>
              </a:solidFill>
            </a:endParaRPr>
          </a:p>
        </p:txBody>
      </p:sp>
      <p:sp>
        <p:nvSpPr>
          <p:cNvPr id="11" name="Rectangle 10"/>
          <p:cNvSpPr/>
          <p:nvPr/>
        </p:nvSpPr>
        <p:spPr>
          <a:xfrm>
            <a:off x="179512" y="1111596"/>
            <a:ext cx="8772776" cy="3672408"/>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0" y="4803998"/>
            <a:ext cx="9144000" cy="360040"/>
          </a:xfrm>
          <a:prstGeom prst="rect">
            <a:avLst/>
          </a:prstGeom>
        </p:spPr>
      </p:pic>
      <p:sp>
        <p:nvSpPr>
          <p:cNvPr id="17" name="Espace réservé du texte 9">
            <a:extLst>
              <a:ext uri="{FF2B5EF4-FFF2-40B4-BE49-F238E27FC236}">
                <a16:creationId xmlns:a16="http://schemas.microsoft.com/office/drawing/2014/main" id="{B1DD6396-A72F-B945-ADA4-0071B20D8ADC}"/>
              </a:ext>
            </a:extLst>
          </p:cNvPr>
          <p:cNvSpPr>
            <a:spLocks noGrp="1"/>
          </p:cNvSpPr>
          <p:nvPr>
            <p:ph type="subTitle" idx="1"/>
          </p:nvPr>
        </p:nvSpPr>
        <p:spPr>
          <a:xfrm>
            <a:off x="7236296" y="4828762"/>
            <a:ext cx="1795717" cy="427278"/>
          </a:xfrm>
        </p:spPr>
        <p:txBody>
          <a:bodyPr>
            <a:noAutofit/>
          </a:bodyPr>
          <a:lstStyle/>
          <a:p>
            <a:pPr algn="l"/>
            <a:r>
              <a:rPr lang="fr-FR" sz="1050">
                <a:solidFill>
                  <a:schemeClr val="tx1"/>
                </a:solidFill>
              </a:rPr>
              <a:t>D’après </a:t>
            </a:r>
            <a:r>
              <a:rPr lang="fr-FR" sz="1050" b="1" err="1">
                <a:solidFill>
                  <a:schemeClr val="tx1"/>
                </a:solidFill>
              </a:rPr>
              <a:t>Alejandra</a:t>
            </a:r>
            <a:r>
              <a:rPr lang="fr-FR" sz="1050" b="1">
                <a:solidFill>
                  <a:schemeClr val="tx1"/>
                </a:solidFill>
              </a:rPr>
              <a:t> </a:t>
            </a:r>
            <a:r>
              <a:rPr lang="fr-FR" sz="1050" b="1" err="1">
                <a:solidFill>
                  <a:schemeClr val="tx1"/>
                </a:solidFill>
              </a:rPr>
              <a:t>Daruich</a:t>
            </a:r>
            <a:endParaRPr lang="fr-FR" sz="1050" b="1">
              <a:solidFill>
                <a:schemeClr val="tx1"/>
              </a:solidFill>
            </a:endParaRPr>
          </a:p>
        </p:txBody>
      </p:sp>
      <p:sp>
        <p:nvSpPr>
          <p:cNvPr id="6" name="ZoneTexte 5">
            <a:extLst>
              <a:ext uri="{FF2B5EF4-FFF2-40B4-BE49-F238E27FC236}">
                <a16:creationId xmlns:a16="http://schemas.microsoft.com/office/drawing/2014/main" id="{75C770B0-F88D-B573-B711-1E95DB9A4A0C}"/>
              </a:ext>
            </a:extLst>
          </p:cNvPr>
          <p:cNvSpPr txBox="1"/>
          <p:nvPr/>
        </p:nvSpPr>
        <p:spPr>
          <a:xfrm>
            <a:off x="191712" y="768436"/>
            <a:ext cx="9060808" cy="369332"/>
          </a:xfrm>
          <a:prstGeom prst="rect">
            <a:avLst/>
          </a:prstGeom>
          <a:noFill/>
        </p:spPr>
        <p:txBody>
          <a:bodyPr wrap="square" rtlCol="0">
            <a:spAutoFit/>
          </a:bodyPr>
          <a:lstStyle/>
          <a:p>
            <a:pPr algn="l"/>
            <a:r>
              <a:rPr lang="fr-FR" sz="1800" dirty="0" err="1">
                <a:solidFill>
                  <a:schemeClr val="tx1"/>
                </a:solidFill>
                <a:highlight>
                  <a:srgbClr val="FFFFFF"/>
                </a:highlight>
              </a:rPr>
              <a:t>Inherited</a:t>
            </a:r>
            <a:r>
              <a:rPr lang="fr-FR" sz="1800" dirty="0">
                <a:solidFill>
                  <a:schemeClr val="tx1"/>
                </a:solidFill>
                <a:highlight>
                  <a:srgbClr val="FFFFFF"/>
                </a:highlight>
              </a:rPr>
              <a:t> </a:t>
            </a:r>
            <a:r>
              <a:rPr lang="fr-FR" sz="1800" dirty="0" err="1">
                <a:solidFill>
                  <a:schemeClr val="tx1"/>
                </a:solidFill>
                <a:highlight>
                  <a:srgbClr val="FFFFFF"/>
                </a:highlight>
              </a:rPr>
              <a:t>Retinal</a:t>
            </a:r>
            <a:r>
              <a:rPr lang="fr-FR" sz="1800" dirty="0">
                <a:solidFill>
                  <a:schemeClr val="tx1"/>
                </a:solidFill>
                <a:highlight>
                  <a:srgbClr val="FFFFFF"/>
                </a:highlight>
              </a:rPr>
              <a:t> </a:t>
            </a:r>
            <a:r>
              <a:rPr lang="fr-FR" sz="1800" dirty="0" err="1">
                <a:solidFill>
                  <a:schemeClr val="tx1"/>
                </a:solidFill>
                <a:highlight>
                  <a:srgbClr val="FFFFFF"/>
                </a:highlight>
              </a:rPr>
              <a:t>Diseases</a:t>
            </a:r>
            <a:r>
              <a:rPr lang="fr-FR" sz="1800" dirty="0">
                <a:solidFill>
                  <a:schemeClr val="tx1"/>
                </a:solidFill>
                <a:highlight>
                  <a:srgbClr val="FFFFFF"/>
                </a:highlight>
              </a:rPr>
              <a:t> and </a:t>
            </a:r>
            <a:r>
              <a:rPr lang="fr-FR" sz="1800" dirty="0" err="1">
                <a:solidFill>
                  <a:schemeClr val="tx1"/>
                </a:solidFill>
                <a:highlight>
                  <a:srgbClr val="FFFFFF"/>
                </a:highlight>
              </a:rPr>
              <a:t>Clinical</a:t>
            </a:r>
            <a:r>
              <a:rPr lang="fr-FR" sz="1800" dirty="0">
                <a:solidFill>
                  <a:schemeClr val="tx1"/>
                </a:solidFill>
                <a:highlight>
                  <a:srgbClr val="FFFFFF"/>
                </a:highlight>
              </a:rPr>
              <a:t> Trials - </a:t>
            </a:r>
            <a:r>
              <a:rPr lang="fr-FR" sz="1800" dirty="0">
                <a:solidFill>
                  <a:schemeClr val="accent1"/>
                </a:solidFill>
                <a:highlight>
                  <a:srgbClr val="FFFFFF"/>
                </a:highlight>
              </a:rPr>
              <a:t>Robert </a:t>
            </a:r>
            <a:r>
              <a:rPr lang="fr-FR" sz="1800" dirty="0" err="1">
                <a:solidFill>
                  <a:schemeClr val="accent1"/>
                </a:solidFill>
                <a:highlight>
                  <a:srgbClr val="FFFFFF"/>
                </a:highlight>
              </a:rPr>
              <a:t>Sisk</a:t>
            </a:r>
            <a:endParaRPr lang="fr-FR" sz="1800" dirty="0">
              <a:solidFill>
                <a:schemeClr val="accent1"/>
              </a:solidFill>
              <a:highlight>
                <a:srgbClr val="FFFFFF"/>
              </a:highlight>
            </a:endParaRPr>
          </a:p>
        </p:txBody>
      </p:sp>
      <p:sp>
        <p:nvSpPr>
          <p:cNvPr id="3" name="ZoneTexte 2">
            <a:extLst>
              <a:ext uri="{FF2B5EF4-FFF2-40B4-BE49-F238E27FC236}">
                <a16:creationId xmlns:a16="http://schemas.microsoft.com/office/drawing/2014/main" id="{F2831AF4-FF1A-FC2B-0E47-858BACFE7CD7}"/>
              </a:ext>
            </a:extLst>
          </p:cNvPr>
          <p:cNvSpPr txBox="1"/>
          <p:nvPr/>
        </p:nvSpPr>
        <p:spPr>
          <a:xfrm>
            <a:off x="241298" y="1153231"/>
            <a:ext cx="8342159" cy="3693319"/>
          </a:xfrm>
          <a:prstGeom prst="rect">
            <a:avLst/>
          </a:prstGeom>
          <a:noFill/>
        </p:spPr>
        <p:txBody>
          <a:bodyPr wrap="square" rtlCol="0">
            <a:spAutoFit/>
          </a:bodyPr>
          <a:lstStyle/>
          <a:p>
            <a:r>
              <a:rPr lang="fr-FR" b="1" u="sng" dirty="0"/>
              <a:t>Rétinopathie pigmentaire</a:t>
            </a:r>
          </a:p>
          <a:p>
            <a:endParaRPr lang="fr-FR" b="1" u="sng" dirty="0"/>
          </a:p>
          <a:p>
            <a:r>
              <a:rPr lang="fr-FR" b="1" u="sng" dirty="0"/>
              <a:t>PDE6B (</a:t>
            </a:r>
            <a:r>
              <a:rPr lang="fr-FR" b="1" u="sng" dirty="0" err="1"/>
              <a:t>Coave</a:t>
            </a:r>
            <a:r>
              <a:rPr lang="fr-FR" b="1" u="sng" dirty="0"/>
              <a:t>, France)</a:t>
            </a:r>
          </a:p>
          <a:p>
            <a:endParaRPr lang="fr-FR" b="1" u="sng" dirty="0"/>
          </a:p>
          <a:p>
            <a:r>
              <a:rPr lang="fr-FR" dirty="0"/>
              <a:t>Résultats encourageants en termes d’AV, champ visuel, </a:t>
            </a:r>
            <a:r>
              <a:rPr lang="fr-FR" dirty="0" err="1"/>
              <a:t>micropérimétrie</a:t>
            </a:r>
            <a:r>
              <a:rPr lang="fr-FR" dirty="0"/>
              <a:t>, FST, test de mobilité et OCT de l’étude de phase 1-2 chez de patients jeunes (13-25 ans)</a:t>
            </a:r>
          </a:p>
          <a:p>
            <a:endParaRPr lang="fr-FR" b="1" u="sng" dirty="0"/>
          </a:p>
          <a:p>
            <a:r>
              <a:rPr lang="fr-FR" b="1" u="sng" dirty="0"/>
              <a:t>RP autosomique Dominant</a:t>
            </a:r>
          </a:p>
          <a:p>
            <a:pPr marL="285750" indent="-285750">
              <a:buFont typeface="Arial" panose="020B0604020202020204" pitchFamily="34" charset="0"/>
              <a:buChar char="•"/>
            </a:pPr>
            <a:r>
              <a:rPr lang="fr-FR" dirty="0"/>
              <a:t>RPPF31/RP11, Phase 1 thérapie siRNA </a:t>
            </a:r>
          </a:p>
          <a:p>
            <a:pPr marL="285750" indent="-285750">
              <a:buFont typeface="Arial" panose="020B0604020202020204" pitchFamily="34" charset="0"/>
              <a:buChar char="•"/>
            </a:pPr>
            <a:r>
              <a:rPr lang="fr-FR" dirty="0" err="1"/>
              <a:t>Ocugen</a:t>
            </a:r>
            <a:r>
              <a:rPr lang="fr-FR" dirty="0"/>
              <a:t> OCU400 phase 1-2 , thérapie NR2E3 qui cible multiples gènes (RHO et NR2E3 dominant et récessive), amélioration de l’AV et le test de mobilité chez la plupart de patients </a:t>
            </a:r>
          </a:p>
          <a:p>
            <a:endParaRPr lang="en-GB" dirty="0"/>
          </a:p>
        </p:txBody>
      </p:sp>
      <p:sp>
        <p:nvSpPr>
          <p:cNvPr id="7" name="ZoneTexte 6">
            <a:extLst>
              <a:ext uri="{FF2B5EF4-FFF2-40B4-BE49-F238E27FC236}">
                <a16:creationId xmlns:a16="http://schemas.microsoft.com/office/drawing/2014/main" id="{8E4BF037-4F71-B167-3A1E-2E7C3FE35F67}"/>
              </a:ext>
            </a:extLst>
          </p:cNvPr>
          <p:cNvSpPr txBox="1"/>
          <p:nvPr/>
        </p:nvSpPr>
        <p:spPr>
          <a:xfrm>
            <a:off x="3798224" y="135965"/>
            <a:ext cx="4980915" cy="584775"/>
          </a:xfrm>
          <a:prstGeom prst="rect">
            <a:avLst/>
          </a:prstGeom>
          <a:noFill/>
          <a:ln>
            <a:noFill/>
          </a:ln>
        </p:spPr>
        <p:txBody>
          <a:bodyPr wrap="none" rtlCol="0">
            <a:spAutoFit/>
          </a:bodyPr>
          <a:lstStyle/>
          <a:p>
            <a:pPr algn="r"/>
            <a:r>
              <a:rPr lang="en-US" sz="1600" b="1" dirty="0">
                <a:solidFill>
                  <a:schemeClr val="accent1"/>
                </a:solidFill>
                <a:latin typeface="Franklin Gothic Medium" panose="020B0603020102020204" pitchFamily="34" charset="0"/>
              </a:rPr>
              <a:t>Session 8. </a:t>
            </a:r>
            <a:r>
              <a:rPr lang="fr-FR" sz="1600" b="1" dirty="0" err="1">
                <a:solidFill>
                  <a:schemeClr val="accent1"/>
                </a:solidFill>
                <a:highlight>
                  <a:srgbClr val="FFFFFF"/>
                </a:highlight>
              </a:rPr>
              <a:t>Inherited</a:t>
            </a:r>
            <a:r>
              <a:rPr lang="fr-FR" sz="1600" b="1" dirty="0">
                <a:solidFill>
                  <a:schemeClr val="accent1"/>
                </a:solidFill>
                <a:highlight>
                  <a:srgbClr val="FFFFFF"/>
                </a:highlight>
              </a:rPr>
              <a:t> </a:t>
            </a:r>
            <a:r>
              <a:rPr lang="fr-FR" sz="1600" b="1" dirty="0" err="1">
                <a:solidFill>
                  <a:schemeClr val="accent1"/>
                </a:solidFill>
                <a:highlight>
                  <a:srgbClr val="FFFFFF"/>
                </a:highlight>
              </a:rPr>
              <a:t>Retinal</a:t>
            </a:r>
            <a:r>
              <a:rPr lang="fr-FR" sz="1600" b="1" dirty="0">
                <a:solidFill>
                  <a:schemeClr val="accent1"/>
                </a:solidFill>
                <a:highlight>
                  <a:srgbClr val="FFFFFF"/>
                </a:highlight>
              </a:rPr>
              <a:t> </a:t>
            </a:r>
            <a:r>
              <a:rPr lang="fr-FR" sz="1600" b="1" dirty="0" err="1">
                <a:solidFill>
                  <a:schemeClr val="accent1"/>
                </a:solidFill>
                <a:highlight>
                  <a:srgbClr val="FFFFFF"/>
                </a:highlight>
              </a:rPr>
              <a:t>Diseases</a:t>
            </a:r>
            <a:r>
              <a:rPr lang="fr-FR" sz="1600" b="1" dirty="0">
                <a:solidFill>
                  <a:schemeClr val="accent1"/>
                </a:solidFill>
                <a:highlight>
                  <a:srgbClr val="FFFFFF"/>
                </a:highlight>
              </a:rPr>
              <a:t> and Gene </a:t>
            </a:r>
            <a:r>
              <a:rPr lang="fr-FR" sz="1600" b="1" dirty="0" err="1">
                <a:solidFill>
                  <a:schemeClr val="accent1"/>
                </a:solidFill>
                <a:highlight>
                  <a:srgbClr val="FFFFFF"/>
                </a:highlight>
              </a:rPr>
              <a:t>Therapy</a:t>
            </a:r>
            <a:br>
              <a:rPr lang="fr-FR" sz="1600" b="1" dirty="0">
                <a:solidFill>
                  <a:schemeClr val="accent1"/>
                </a:solidFill>
                <a:highlight>
                  <a:srgbClr val="FFFFFF"/>
                </a:highlight>
              </a:rPr>
            </a:br>
            <a:endParaRPr lang="en-US" sz="1600" b="1" dirty="0">
              <a:solidFill>
                <a:schemeClr val="accent1"/>
              </a:solidFill>
              <a:latin typeface="Franklin Gothic Medium" panose="020B0603020102020204" pitchFamily="34" charset="0"/>
            </a:endParaRPr>
          </a:p>
        </p:txBody>
      </p:sp>
    </p:spTree>
    <p:extLst>
      <p:ext uri="{BB962C8B-B14F-4D97-AF65-F5344CB8AC3E}">
        <p14:creationId xmlns:p14="http://schemas.microsoft.com/office/powerpoint/2010/main" val="432593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5252484" y="0"/>
            <a:ext cx="3891516" cy="593048"/>
          </a:xfrm>
          <a:prstGeom prst="rect">
            <a:avLst/>
          </a:prstGeom>
        </p:spPr>
      </p:pic>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r="42558" b="85032"/>
          <a:stretch/>
        </p:blipFill>
        <p:spPr>
          <a:xfrm>
            <a:off x="0" y="0"/>
            <a:ext cx="5252484" cy="593048"/>
          </a:xfrm>
          <a:prstGeom prst="rect">
            <a:avLst/>
          </a:prstGeom>
        </p:spPr>
      </p:pic>
      <p:sp>
        <p:nvSpPr>
          <p:cNvPr id="15" name="Espace réservé du contenu 2"/>
          <p:cNvSpPr txBox="1">
            <a:spLocks/>
          </p:cNvSpPr>
          <p:nvPr/>
        </p:nvSpPr>
        <p:spPr>
          <a:xfrm>
            <a:off x="239909" y="1183604"/>
            <a:ext cx="5629814" cy="35283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sz="1400">
              <a:solidFill>
                <a:schemeClr val="tx1"/>
              </a:solidFill>
            </a:endParaRPr>
          </a:p>
        </p:txBody>
      </p:sp>
      <p:sp>
        <p:nvSpPr>
          <p:cNvPr id="11" name="Rectangle 10"/>
          <p:cNvSpPr/>
          <p:nvPr/>
        </p:nvSpPr>
        <p:spPr>
          <a:xfrm>
            <a:off x="179512" y="1111596"/>
            <a:ext cx="8772776" cy="3672408"/>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0" y="4803998"/>
            <a:ext cx="9144000" cy="360040"/>
          </a:xfrm>
          <a:prstGeom prst="rect">
            <a:avLst/>
          </a:prstGeom>
        </p:spPr>
      </p:pic>
      <p:sp>
        <p:nvSpPr>
          <p:cNvPr id="17" name="Espace réservé du texte 9">
            <a:extLst>
              <a:ext uri="{FF2B5EF4-FFF2-40B4-BE49-F238E27FC236}">
                <a16:creationId xmlns:a16="http://schemas.microsoft.com/office/drawing/2014/main" id="{B1DD6396-A72F-B945-ADA4-0071B20D8ADC}"/>
              </a:ext>
            </a:extLst>
          </p:cNvPr>
          <p:cNvSpPr>
            <a:spLocks noGrp="1"/>
          </p:cNvSpPr>
          <p:nvPr>
            <p:ph type="subTitle" idx="1"/>
          </p:nvPr>
        </p:nvSpPr>
        <p:spPr>
          <a:xfrm>
            <a:off x="7236296" y="4828762"/>
            <a:ext cx="1795717" cy="427278"/>
          </a:xfrm>
        </p:spPr>
        <p:txBody>
          <a:bodyPr>
            <a:noAutofit/>
          </a:bodyPr>
          <a:lstStyle/>
          <a:p>
            <a:pPr algn="l"/>
            <a:r>
              <a:rPr lang="fr-FR" sz="1050">
                <a:solidFill>
                  <a:schemeClr val="tx1"/>
                </a:solidFill>
              </a:rPr>
              <a:t>D’après </a:t>
            </a:r>
            <a:r>
              <a:rPr lang="fr-FR" sz="1050" b="1" err="1">
                <a:solidFill>
                  <a:schemeClr val="tx1"/>
                </a:solidFill>
              </a:rPr>
              <a:t>Alejandra</a:t>
            </a:r>
            <a:r>
              <a:rPr lang="fr-FR" sz="1050" b="1">
                <a:solidFill>
                  <a:schemeClr val="tx1"/>
                </a:solidFill>
              </a:rPr>
              <a:t> </a:t>
            </a:r>
            <a:r>
              <a:rPr lang="fr-FR" sz="1050" b="1" err="1">
                <a:solidFill>
                  <a:schemeClr val="tx1"/>
                </a:solidFill>
              </a:rPr>
              <a:t>Daruich</a:t>
            </a:r>
            <a:endParaRPr lang="fr-FR" sz="1050" b="1">
              <a:solidFill>
                <a:schemeClr val="tx1"/>
              </a:solidFill>
            </a:endParaRPr>
          </a:p>
        </p:txBody>
      </p:sp>
      <p:sp>
        <p:nvSpPr>
          <p:cNvPr id="6" name="ZoneTexte 5">
            <a:extLst>
              <a:ext uri="{FF2B5EF4-FFF2-40B4-BE49-F238E27FC236}">
                <a16:creationId xmlns:a16="http://schemas.microsoft.com/office/drawing/2014/main" id="{75C770B0-F88D-B573-B711-1E95DB9A4A0C}"/>
              </a:ext>
            </a:extLst>
          </p:cNvPr>
          <p:cNvSpPr txBox="1"/>
          <p:nvPr/>
        </p:nvSpPr>
        <p:spPr>
          <a:xfrm>
            <a:off x="191712" y="768436"/>
            <a:ext cx="9060808" cy="369332"/>
          </a:xfrm>
          <a:prstGeom prst="rect">
            <a:avLst/>
          </a:prstGeom>
          <a:noFill/>
        </p:spPr>
        <p:txBody>
          <a:bodyPr wrap="square" rtlCol="0">
            <a:spAutoFit/>
          </a:bodyPr>
          <a:lstStyle/>
          <a:p>
            <a:pPr algn="l"/>
            <a:r>
              <a:rPr lang="fr-FR" sz="1800" dirty="0" err="1">
                <a:solidFill>
                  <a:schemeClr val="tx1"/>
                </a:solidFill>
                <a:highlight>
                  <a:srgbClr val="FFFFFF"/>
                </a:highlight>
              </a:rPr>
              <a:t>Inherited</a:t>
            </a:r>
            <a:r>
              <a:rPr lang="fr-FR" sz="1800" dirty="0">
                <a:solidFill>
                  <a:schemeClr val="tx1"/>
                </a:solidFill>
                <a:highlight>
                  <a:srgbClr val="FFFFFF"/>
                </a:highlight>
              </a:rPr>
              <a:t> </a:t>
            </a:r>
            <a:r>
              <a:rPr lang="fr-FR" sz="1800" dirty="0" err="1">
                <a:solidFill>
                  <a:schemeClr val="tx1"/>
                </a:solidFill>
                <a:highlight>
                  <a:srgbClr val="FFFFFF"/>
                </a:highlight>
              </a:rPr>
              <a:t>Retinal</a:t>
            </a:r>
            <a:r>
              <a:rPr lang="fr-FR" sz="1800" dirty="0">
                <a:solidFill>
                  <a:schemeClr val="tx1"/>
                </a:solidFill>
                <a:highlight>
                  <a:srgbClr val="FFFFFF"/>
                </a:highlight>
              </a:rPr>
              <a:t> </a:t>
            </a:r>
            <a:r>
              <a:rPr lang="fr-FR" sz="1800" dirty="0" err="1">
                <a:solidFill>
                  <a:schemeClr val="tx1"/>
                </a:solidFill>
                <a:highlight>
                  <a:srgbClr val="FFFFFF"/>
                </a:highlight>
              </a:rPr>
              <a:t>Diseases</a:t>
            </a:r>
            <a:r>
              <a:rPr lang="fr-FR" sz="1800" dirty="0">
                <a:solidFill>
                  <a:schemeClr val="tx1"/>
                </a:solidFill>
                <a:highlight>
                  <a:srgbClr val="FFFFFF"/>
                </a:highlight>
              </a:rPr>
              <a:t> and </a:t>
            </a:r>
            <a:r>
              <a:rPr lang="fr-FR" sz="1800" dirty="0" err="1">
                <a:solidFill>
                  <a:schemeClr val="tx1"/>
                </a:solidFill>
                <a:highlight>
                  <a:srgbClr val="FFFFFF"/>
                </a:highlight>
              </a:rPr>
              <a:t>Clinical</a:t>
            </a:r>
            <a:r>
              <a:rPr lang="fr-FR" sz="1800" dirty="0">
                <a:solidFill>
                  <a:schemeClr val="tx1"/>
                </a:solidFill>
                <a:highlight>
                  <a:srgbClr val="FFFFFF"/>
                </a:highlight>
              </a:rPr>
              <a:t> Trials - </a:t>
            </a:r>
            <a:r>
              <a:rPr lang="fr-FR" sz="1800" dirty="0">
                <a:solidFill>
                  <a:schemeClr val="accent1"/>
                </a:solidFill>
                <a:highlight>
                  <a:srgbClr val="FFFFFF"/>
                </a:highlight>
              </a:rPr>
              <a:t>Robert </a:t>
            </a:r>
            <a:r>
              <a:rPr lang="fr-FR" sz="1800" dirty="0" err="1">
                <a:solidFill>
                  <a:schemeClr val="accent1"/>
                </a:solidFill>
                <a:highlight>
                  <a:srgbClr val="FFFFFF"/>
                </a:highlight>
              </a:rPr>
              <a:t>Sisk</a:t>
            </a:r>
            <a:endParaRPr lang="fr-FR" sz="1800" dirty="0">
              <a:solidFill>
                <a:schemeClr val="accent1"/>
              </a:solidFill>
              <a:highlight>
                <a:srgbClr val="FFFFFF"/>
              </a:highlight>
            </a:endParaRPr>
          </a:p>
        </p:txBody>
      </p:sp>
      <p:sp>
        <p:nvSpPr>
          <p:cNvPr id="3" name="ZoneTexte 2">
            <a:extLst>
              <a:ext uri="{FF2B5EF4-FFF2-40B4-BE49-F238E27FC236}">
                <a16:creationId xmlns:a16="http://schemas.microsoft.com/office/drawing/2014/main" id="{F2831AF4-FF1A-FC2B-0E47-858BACFE7CD7}"/>
              </a:ext>
            </a:extLst>
          </p:cNvPr>
          <p:cNvSpPr txBox="1"/>
          <p:nvPr/>
        </p:nvSpPr>
        <p:spPr>
          <a:xfrm>
            <a:off x="241298" y="1153231"/>
            <a:ext cx="8342159" cy="3139321"/>
          </a:xfrm>
          <a:prstGeom prst="rect">
            <a:avLst/>
          </a:prstGeom>
          <a:noFill/>
        </p:spPr>
        <p:txBody>
          <a:bodyPr wrap="square" rtlCol="0">
            <a:spAutoFit/>
          </a:bodyPr>
          <a:lstStyle/>
          <a:p>
            <a:r>
              <a:rPr lang="fr-FR" b="1" u="sng" dirty="0" err="1"/>
              <a:t>Choroïderemie</a:t>
            </a:r>
            <a:endParaRPr lang="fr-FR" b="1" u="sng" dirty="0"/>
          </a:p>
          <a:p>
            <a:endParaRPr lang="fr-FR" b="1" u="sng" dirty="0"/>
          </a:p>
          <a:p>
            <a:pPr marL="285750" indent="-285750">
              <a:buFont typeface="Arial" panose="020B0604020202020204" pitchFamily="34" charset="0"/>
              <a:buChar char="•"/>
            </a:pPr>
            <a:r>
              <a:rPr lang="fr-FR" dirty="0" err="1"/>
              <a:t>Biogen</a:t>
            </a:r>
            <a:r>
              <a:rPr lang="fr-FR" dirty="0"/>
              <a:t> BIIB111/AAV2-REP1, l’étude STAR de phase 3 n’a pas atteint le critère d’évaluation principal (amélioration de 15 lettres ETDRS). L’étude GEMINI de phase 2 a montré une bonne tolérance et sécurité</a:t>
            </a:r>
          </a:p>
          <a:p>
            <a:endParaRPr lang="fr-FR" dirty="0"/>
          </a:p>
          <a:p>
            <a:pPr marL="285750" indent="-285750">
              <a:buFont typeface="Arial" panose="020B0604020202020204" pitchFamily="34" charset="0"/>
              <a:buChar char="•"/>
            </a:pPr>
            <a:r>
              <a:rPr lang="fr-FR" dirty="0"/>
              <a:t>SPK-7001, étude de Phase 1-2 terminée, avec sécurité acceptable mais pas d’efficacité évidente</a:t>
            </a:r>
          </a:p>
          <a:p>
            <a:endParaRPr lang="fr-FR" dirty="0"/>
          </a:p>
          <a:p>
            <a:pPr marL="285750" indent="-285750">
              <a:buFont typeface="Arial" panose="020B0604020202020204" pitchFamily="34" charset="0"/>
              <a:buChar char="•"/>
            </a:pPr>
            <a:r>
              <a:rPr lang="fr-FR" dirty="0"/>
              <a:t>4DMT 4D-110, étude de Phase 1 CHORUS, profil de sécurité acceptable, phase 2 en cours</a:t>
            </a:r>
          </a:p>
        </p:txBody>
      </p:sp>
      <p:sp>
        <p:nvSpPr>
          <p:cNvPr id="7" name="ZoneTexte 6">
            <a:extLst>
              <a:ext uri="{FF2B5EF4-FFF2-40B4-BE49-F238E27FC236}">
                <a16:creationId xmlns:a16="http://schemas.microsoft.com/office/drawing/2014/main" id="{70BFE08E-520B-3A7D-ADA9-2A1F01430DAA}"/>
              </a:ext>
            </a:extLst>
          </p:cNvPr>
          <p:cNvSpPr txBox="1"/>
          <p:nvPr/>
        </p:nvSpPr>
        <p:spPr>
          <a:xfrm>
            <a:off x="3798224" y="135965"/>
            <a:ext cx="4980915" cy="584775"/>
          </a:xfrm>
          <a:prstGeom prst="rect">
            <a:avLst/>
          </a:prstGeom>
          <a:noFill/>
          <a:ln>
            <a:noFill/>
          </a:ln>
        </p:spPr>
        <p:txBody>
          <a:bodyPr wrap="none" rtlCol="0">
            <a:spAutoFit/>
          </a:bodyPr>
          <a:lstStyle/>
          <a:p>
            <a:pPr algn="r"/>
            <a:r>
              <a:rPr lang="en-US" sz="1600" b="1" dirty="0">
                <a:solidFill>
                  <a:schemeClr val="accent1"/>
                </a:solidFill>
                <a:latin typeface="Franklin Gothic Medium" panose="020B0603020102020204" pitchFamily="34" charset="0"/>
              </a:rPr>
              <a:t>Session 8. </a:t>
            </a:r>
            <a:r>
              <a:rPr lang="fr-FR" sz="1600" b="1" dirty="0" err="1">
                <a:solidFill>
                  <a:schemeClr val="accent1"/>
                </a:solidFill>
                <a:highlight>
                  <a:srgbClr val="FFFFFF"/>
                </a:highlight>
              </a:rPr>
              <a:t>Inherited</a:t>
            </a:r>
            <a:r>
              <a:rPr lang="fr-FR" sz="1600" b="1" dirty="0">
                <a:solidFill>
                  <a:schemeClr val="accent1"/>
                </a:solidFill>
                <a:highlight>
                  <a:srgbClr val="FFFFFF"/>
                </a:highlight>
              </a:rPr>
              <a:t> </a:t>
            </a:r>
            <a:r>
              <a:rPr lang="fr-FR" sz="1600" b="1" dirty="0" err="1">
                <a:solidFill>
                  <a:schemeClr val="accent1"/>
                </a:solidFill>
                <a:highlight>
                  <a:srgbClr val="FFFFFF"/>
                </a:highlight>
              </a:rPr>
              <a:t>Retinal</a:t>
            </a:r>
            <a:r>
              <a:rPr lang="fr-FR" sz="1600" b="1" dirty="0">
                <a:solidFill>
                  <a:schemeClr val="accent1"/>
                </a:solidFill>
                <a:highlight>
                  <a:srgbClr val="FFFFFF"/>
                </a:highlight>
              </a:rPr>
              <a:t> </a:t>
            </a:r>
            <a:r>
              <a:rPr lang="fr-FR" sz="1600" b="1" dirty="0" err="1">
                <a:solidFill>
                  <a:schemeClr val="accent1"/>
                </a:solidFill>
                <a:highlight>
                  <a:srgbClr val="FFFFFF"/>
                </a:highlight>
              </a:rPr>
              <a:t>Diseases</a:t>
            </a:r>
            <a:r>
              <a:rPr lang="fr-FR" sz="1600" b="1" dirty="0">
                <a:solidFill>
                  <a:schemeClr val="accent1"/>
                </a:solidFill>
                <a:highlight>
                  <a:srgbClr val="FFFFFF"/>
                </a:highlight>
              </a:rPr>
              <a:t> and Gene </a:t>
            </a:r>
            <a:r>
              <a:rPr lang="fr-FR" sz="1600" b="1" dirty="0" err="1">
                <a:solidFill>
                  <a:schemeClr val="accent1"/>
                </a:solidFill>
                <a:highlight>
                  <a:srgbClr val="FFFFFF"/>
                </a:highlight>
              </a:rPr>
              <a:t>Therapy</a:t>
            </a:r>
            <a:br>
              <a:rPr lang="fr-FR" sz="1600" b="1" dirty="0">
                <a:solidFill>
                  <a:schemeClr val="accent1"/>
                </a:solidFill>
                <a:highlight>
                  <a:srgbClr val="FFFFFF"/>
                </a:highlight>
              </a:rPr>
            </a:br>
            <a:endParaRPr lang="en-US" sz="1600" b="1" dirty="0">
              <a:solidFill>
                <a:schemeClr val="accent1"/>
              </a:solidFill>
              <a:latin typeface="Franklin Gothic Medium" panose="020B0603020102020204" pitchFamily="34" charset="0"/>
            </a:endParaRPr>
          </a:p>
        </p:txBody>
      </p:sp>
    </p:spTree>
    <p:extLst>
      <p:ext uri="{BB962C8B-B14F-4D97-AF65-F5344CB8AC3E}">
        <p14:creationId xmlns:p14="http://schemas.microsoft.com/office/powerpoint/2010/main" val="194568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5252484" y="0"/>
            <a:ext cx="3891516" cy="593048"/>
          </a:xfrm>
          <a:prstGeom prst="rect">
            <a:avLst/>
          </a:prstGeom>
        </p:spPr>
      </p:pic>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r="42558" b="85032"/>
          <a:stretch/>
        </p:blipFill>
        <p:spPr>
          <a:xfrm>
            <a:off x="0" y="0"/>
            <a:ext cx="5252484" cy="593048"/>
          </a:xfrm>
          <a:prstGeom prst="rect">
            <a:avLst/>
          </a:prstGeom>
        </p:spPr>
      </p:pic>
      <p:sp>
        <p:nvSpPr>
          <p:cNvPr id="15" name="Espace réservé du contenu 2"/>
          <p:cNvSpPr txBox="1">
            <a:spLocks/>
          </p:cNvSpPr>
          <p:nvPr/>
        </p:nvSpPr>
        <p:spPr>
          <a:xfrm>
            <a:off x="239909" y="1183604"/>
            <a:ext cx="5629814" cy="35283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sz="1400">
              <a:solidFill>
                <a:schemeClr val="tx1"/>
              </a:solidFill>
            </a:endParaRPr>
          </a:p>
        </p:txBody>
      </p:sp>
      <p:sp>
        <p:nvSpPr>
          <p:cNvPr id="11" name="Rectangle 10"/>
          <p:cNvSpPr/>
          <p:nvPr/>
        </p:nvSpPr>
        <p:spPr>
          <a:xfrm>
            <a:off x="179512" y="1111596"/>
            <a:ext cx="8772776" cy="3672408"/>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0" y="4803998"/>
            <a:ext cx="9144000" cy="360040"/>
          </a:xfrm>
          <a:prstGeom prst="rect">
            <a:avLst/>
          </a:prstGeom>
        </p:spPr>
      </p:pic>
      <p:sp>
        <p:nvSpPr>
          <p:cNvPr id="17" name="Espace réservé du texte 9">
            <a:extLst>
              <a:ext uri="{FF2B5EF4-FFF2-40B4-BE49-F238E27FC236}">
                <a16:creationId xmlns:a16="http://schemas.microsoft.com/office/drawing/2014/main" id="{B1DD6396-A72F-B945-ADA4-0071B20D8ADC}"/>
              </a:ext>
            </a:extLst>
          </p:cNvPr>
          <p:cNvSpPr>
            <a:spLocks noGrp="1"/>
          </p:cNvSpPr>
          <p:nvPr>
            <p:ph type="subTitle" idx="1"/>
          </p:nvPr>
        </p:nvSpPr>
        <p:spPr>
          <a:xfrm>
            <a:off x="7236296" y="4828762"/>
            <a:ext cx="1795717" cy="427278"/>
          </a:xfrm>
        </p:spPr>
        <p:txBody>
          <a:bodyPr>
            <a:noAutofit/>
          </a:bodyPr>
          <a:lstStyle/>
          <a:p>
            <a:pPr algn="l"/>
            <a:r>
              <a:rPr lang="fr-FR" sz="1050">
                <a:solidFill>
                  <a:schemeClr val="tx1"/>
                </a:solidFill>
              </a:rPr>
              <a:t>D’après </a:t>
            </a:r>
            <a:r>
              <a:rPr lang="fr-FR" sz="1050" b="1" err="1">
                <a:solidFill>
                  <a:schemeClr val="tx1"/>
                </a:solidFill>
              </a:rPr>
              <a:t>Alejandra</a:t>
            </a:r>
            <a:r>
              <a:rPr lang="fr-FR" sz="1050" b="1">
                <a:solidFill>
                  <a:schemeClr val="tx1"/>
                </a:solidFill>
              </a:rPr>
              <a:t> </a:t>
            </a:r>
            <a:r>
              <a:rPr lang="fr-FR" sz="1050" b="1" err="1">
                <a:solidFill>
                  <a:schemeClr val="tx1"/>
                </a:solidFill>
              </a:rPr>
              <a:t>Daruich</a:t>
            </a:r>
            <a:endParaRPr lang="fr-FR" sz="1050" b="1">
              <a:solidFill>
                <a:schemeClr val="tx1"/>
              </a:solidFill>
            </a:endParaRPr>
          </a:p>
        </p:txBody>
      </p:sp>
      <p:sp>
        <p:nvSpPr>
          <p:cNvPr id="6" name="ZoneTexte 5">
            <a:extLst>
              <a:ext uri="{FF2B5EF4-FFF2-40B4-BE49-F238E27FC236}">
                <a16:creationId xmlns:a16="http://schemas.microsoft.com/office/drawing/2014/main" id="{75C770B0-F88D-B573-B711-1E95DB9A4A0C}"/>
              </a:ext>
            </a:extLst>
          </p:cNvPr>
          <p:cNvSpPr txBox="1"/>
          <p:nvPr/>
        </p:nvSpPr>
        <p:spPr>
          <a:xfrm>
            <a:off x="191712" y="768436"/>
            <a:ext cx="9060808" cy="369332"/>
          </a:xfrm>
          <a:prstGeom prst="rect">
            <a:avLst/>
          </a:prstGeom>
          <a:noFill/>
        </p:spPr>
        <p:txBody>
          <a:bodyPr wrap="square" rtlCol="0">
            <a:spAutoFit/>
          </a:bodyPr>
          <a:lstStyle/>
          <a:p>
            <a:pPr algn="l"/>
            <a:r>
              <a:rPr lang="fr-FR" sz="1800" dirty="0" err="1">
                <a:solidFill>
                  <a:schemeClr val="tx1"/>
                </a:solidFill>
                <a:highlight>
                  <a:srgbClr val="FFFFFF"/>
                </a:highlight>
              </a:rPr>
              <a:t>Inherited</a:t>
            </a:r>
            <a:r>
              <a:rPr lang="fr-FR" sz="1800" dirty="0">
                <a:solidFill>
                  <a:schemeClr val="tx1"/>
                </a:solidFill>
                <a:highlight>
                  <a:srgbClr val="FFFFFF"/>
                </a:highlight>
              </a:rPr>
              <a:t> </a:t>
            </a:r>
            <a:r>
              <a:rPr lang="fr-FR" sz="1800" dirty="0" err="1">
                <a:solidFill>
                  <a:schemeClr val="tx1"/>
                </a:solidFill>
                <a:highlight>
                  <a:srgbClr val="FFFFFF"/>
                </a:highlight>
              </a:rPr>
              <a:t>Retinal</a:t>
            </a:r>
            <a:r>
              <a:rPr lang="fr-FR" sz="1800" dirty="0">
                <a:solidFill>
                  <a:schemeClr val="tx1"/>
                </a:solidFill>
                <a:highlight>
                  <a:srgbClr val="FFFFFF"/>
                </a:highlight>
              </a:rPr>
              <a:t> </a:t>
            </a:r>
            <a:r>
              <a:rPr lang="fr-FR" sz="1800" dirty="0" err="1">
                <a:solidFill>
                  <a:schemeClr val="tx1"/>
                </a:solidFill>
                <a:highlight>
                  <a:srgbClr val="FFFFFF"/>
                </a:highlight>
              </a:rPr>
              <a:t>Diseases</a:t>
            </a:r>
            <a:r>
              <a:rPr lang="fr-FR" sz="1800" dirty="0">
                <a:solidFill>
                  <a:schemeClr val="tx1"/>
                </a:solidFill>
                <a:highlight>
                  <a:srgbClr val="FFFFFF"/>
                </a:highlight>
              </a:rPr>
              <a:t> and </a:t>
            </a:r>
            <a:r>
              <a:rPr lang="fr-FR" sz="1800" dirty="0" err="1">
                <a:solidFill>
                  <a:schemeClr val="tx1"/>
                </a:solidFill>
                <a:highlight>
                  <a:srgbClr val="FFFFFF"/>
                </a:highlight>
              </a:rPr>
              <a:t>Clinical</a:t>
            </a:r>
            <a:r>
              <a:rPr lang="fr-FR" sz="1800" dirty="0">
                <a:solidFill>
                  <a:schemeClr val="tx1"/>
                </a:solidFill>
                <a:highlight>
                  <a:srgbClr val="FFFFFF"/>
                </a:highlight>
              </a:rPr>
              <a:t> Trials - </a:t>
            </a:r>
            <a:r>
              <a:rPr lang="fr-FR" sz="1800" dirty="0">
                <a:solidFill>
                  <a:schemeClr val="accent1"/>
                </a:solidFill>
                <a:highlight>
                  <a:srgbClr val="FFFFFF"/>
                </a:highlight>
              </a:rPr>
              <a:t>Robert </a:t>
            </a:r>
            <a:r>
              <a:rPr lang="fr-FR" sz="1800" dirty="0" err="1">
                <a:solidFill>
                  <a:schemeClr val="accent1"/>
                </a:solidFill>
                <a:highlight>
                  <a:srgbClr val="FFFFFF"/>
                </a:highlight>
              </a:rPr>
              <a:t>Sisk</a:t>
            </a:r>
            <a:endParaRPr lang="fr-FR" sz="1800" dirty="0">
              <a:solidFill>
                <a:schemeClr val="accent1"/>
              </a:solidFill>
              <a:highlight>
                <a:srgbClr val="FFFFFF"/>
              </a:highlight>
            </a:endParaRPr>
          </a:p>
        </p:txBody>
      </p:sp>
      <p:sp>
        <p:nvSpPr>
          <p:cNvPr id="3" name="ZoneTexte 2">
            <a:extLst>
              <a:ext uri="{FF2B5EF4-FFF2-40B4-BE49-F238E27FC236}">
                <a16:creationId xmlns:a16="http://schemas.microsoft.com/office/drawing/2014/main" id="{F2831AF4-FF1A-FC2B-0E47-858BACFE7CD7}"/>
              </a:ext>
            </a:extLst>
          </p:cNvPr>
          <p:cNvSpPr txBox="1"/>
          <p:nvPr/>
        </p:nvSpPr>
        <p:spPr>
          <a:xfrm>
            <a:off x="241298" y="1153231"/>
            <a:ext cx="8342159" cy="2031325"/>
          </a:xfrm>
          <a:prstGeom prst="rect">
            <a:avLst/>
          </a:prstGeom>
          <a:noFill/>
        </p:spPr>
        <p:txBody>
          <a:bodyPr wrap="square" rtlCol="0">
            <a:spAutoFit/>
          </a:bodyPr>
          <a:lstStyle/>
          <a:p>
            <a:r>
              <a:rPr lang="fr-FR" b="1" u="sng" dirty="0" err="1"/>
              <a:t>Achromatopsia</a:t>
            </a:r>
            <a:endParaRPr lang="fr-FR" b="1" u="sng" dirty="0"/>
          </a:p>
          <a:p>
            <a:endParaRPr lang="fr-FR" b="1" u="sng" dirty="0"/>
          </a:p>
          <a:p>
            <a:pPr marL="285750" indent="-285750">
              <a:buFont typeface="Arial" panose="020B0604020202020204" pitchFamily="34" charset="0"/>
              <a:buChar char="•"/>
            </a:pPr>
            <a:r>
              <a:rPr lang="fr-FR" dirty="0"/>
              <a:t>AGTC étude de phase 1-2: absence  de bénéfice concluant. Analyse de la cohorte pédiatrique afin de déterminer le rôle de l’amblyopie dans les limitations.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err="1"/>
              <a:t>MeiraGTX</a:t>
            </a:r>
            <a:r>
              <a:rPr lang="fr-FR" dirty="0"/>
              <a:t> étude de phase 1-2 pour les gènes </a:t>
            </a:r>
            <a:r>
              <a:rPr lang="fr-FR" i="1" dirty="0"/>
              <a:t>CNGA3</a:t>
            </a:r>
            <a:r>
              <a:rPr lang="fr-FR" dirty="0"/>
              <a:t> et </a:t>
            </a:r>
            <a:r>
              <a:rPr lang="fr-FR" i="1" dirty="0"/>
              <a:t>CNGB3</a:t>
            </a:r>
            <a:r>
              <a:rPr lang="fr-FR" dirty="0"/>
              <a:t>, sécurité acceptable mais bénéfice limité.</a:t>
            </a:r>
          </a:p>
        </p:txBody>
      </p:sp>
      <p:sp>
        <p:nvSpPr>
          <p:cNvPr id="7" name="ZoneTexte 6">
            <a:extLst>
              <a:ext uri="{FF2B5EF4-FFF2-40B4-BE49-F238E27FC236}">
                <a16:creationId xmlns:a16="http://schemas.microsoft.com/office/drawing/2014/main" id="{A6FD0C76-14B0-4BCB-8940-1A143B1D4458}"/>
              </a:ext>
            </a:extLst>
          </p:cNvPr>
          <p:cNvSpPr txBox="1"/>
          <p:nvPr/>
        </p:nvSpPr>
        <p:spPr>
          <a:xfrm>
            <a:off x="3798224" y="135965"/>
            <a:ext cx="4980915" cy="584775"/>
          </a:xfrm>
          <a:prstGeom prst="rect">
            <a:avLst/>
          </a:prstGeom>
          <a:noFill/>
          <a:ln>
            <a:noFill/>
          </a:ln>
        </p:spPr>
        <p:txBody>
          <a:bodyPr wrap="none" rtlCol="0">
            <a:spAutoFit/>
          </a:bodyPr>
          <a:lstStyle/>
          <a:p>
            <a:pPr algn="r"/>
            <a:r>
              <a:rPr lang="en-US" sz="1600" b="1" dirty="0">
                <a:solidFill>
                  <a:schemeClr val="accent1"/>
                </a:solidFill>
                <a:latin typeface="Franklin Gothic Medium" panose="020B0603020102020204" pitchFamily="34" charset="0"/>
              </a:rPr>
              <a:t>Session 8. </a:t>
            </a:r>
            <a:r>
              <a:rPr lang="fr-FR" sz="1600" b="1" dirty="0" err="1">
                <a:solidFill>
                  <a:schemeClr val="accent1"/>
                </a:solidFill>
                <a:highlight>
                  <a:srgbClr val="FFFFFF"/>
                </a:highlight>
              </a:rPr>
              <a:t>Inherited</a:t>
            </a:r>
            <a:r>
              <a:rPr lang="fr-FR" sz="1600" b="1" dirty="0">
                <a:solidFill>
                  <a:schemeClr val="accent1"/>
                </a:solidFill>
                <a:highlight>
                  <a:srgbClr val="FFFFFF"/>
                </a:highlight>
              </a:rPr>
              <a:t> </a:t>
            </a:r>
            <a:r>
              <a:rPr lang="fr-FR" sz="1600" b="1" dirty="0" err="1">
                <a:solidFill>
                  <a:schemeClr val="accent1"/>
                </a:solidFill>
                <a:highlight>
                  <a:srgbClr val="FFFFFF"/>
                </a:highlight>
              </a:rPr>
              <a:t>Retinal</a:t>
            </a:r>
            <a:r>
              <a:rPr lang="fr-FR" sz="1600" b="1" dirty="0">
                <a:solidFill>
                  <a:schemeClr val="accent1"/>
                </a:solidFill>
                <a:highlight>
                  <a:srgbClr val="FFFFFF"/>
                </a:highlight>
              </a:rPr>
              <a:t> </a:t>
            </a:r>
            <a:r>
              <a:rPr lang="fr-FR" sz="1600" b="1" dirty="0" err="1">
                <a:solidFill>
                  <a:schemeClr val="accent1"/>
                </a:solidFill>
                <a:highlight>
                  <a:srgbClr val="FFFFFF"/>
                </a:highlight>
              </a:rPr>
              <a:t>Diseases</a:t>
            </a:r>
            <a:r>
              <a:rPr lang="fr-FR" sz="1600" b="1" dirty="0">
                <a:solidFill>
                  <a:schemeClr val="accent1"/>
                </a:solidFill>
                <a:highlight>
                  <a:srgbClr val="FFFFFF"/>
                </a:highlight>
              </a:rPr>
              <a:t> and Gene </a:t>
            </a:r>
            <a:r>
              <a:rPr lang="fr-FR" sz="1600" b="1" dirty="0" err="1">
                <a:solidFill>
                  <a:schemeClr val="accent1"/>
                </a:solidFill>
                <a:highlight>
                  <a:srgbClr val="FFFFFF"/>
                </a:highlight>
              </a:rPr>
              <a:t>Therapy</a:t>
            </a:r>
            <a:br>
              <a:rPr lang="fr-FR" sz="1600" b="1" dirty="0">
                <a:solidFill>
                  <a:schemeClr val="accent1"/>
                </a:solidFill>
                <a:highlight>
                  <a:srgbClr val="FFFFFF"/>
                </a:highlight>
              </a:rPr>
            </a:br>
            <a:endParaRPr lang="en-US" sz="1600" b="1" dirty="0">
              <a:solidFill>
                <a:schemeClr val="accent1"/>
              </a:solidFill>
              <a:latin typeface="Franklin Gothic Medium" panose="020B0603020102020204" pitchFamily="34" charset="0"/>
            </a:endParaRPr>
          </a:p>
        </p:txBody>
      </p:sp>
    </p:spTree>
    <p:extLst>
      <p:ext uri="{BB962C8B-B14F-4D97-AF65-F5344CB8AC3E}">
        <p14:creationId xmlns:p14="http://schemas.microsoft.com/office/powerpoint/2010/main" val="3305439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5252484" y="0"/>
            <a:ext cx="3891516" cy="593048"/>
          </a:xfrm>
          <a:prstGeom prst="rect">
            <a:avLst/>
          </a:prstGeom>
        </p:spPr>
      </p:pic>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r="42558" b="85032"/>
          <a:stretch/>
        </p:blipFill>
        <p:spPr>
          <a:xfrm>
            <a:off x="0" y="0"/>
            <a:ext cx="5252484" cy="593048"/>
          </a:xfrm>
          <a:prstGeom prst="rect">
            <a:avLst/>
          </a:prstGeom>
        </p:spPr>
      </p:pic>
      <p:sp>
        <p:nvSpPr>
          <p:cNvPr id="15" name="Espace réservé du contenu 2"/>
          <p:cNvSpPr txBox="1">
            <a:spLocks/>
          </p:cNvSpPr>
          <p:nvPr/>
        </p:nvSpPr>
        <p:spPr>
          <a:xfrm>
            <a:off x="239909" y="1183604"/>
            <a:ext cx="5629814" cy="35283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sz="1400">
              <a:solidFill>
                <a:schemeClr val="tx1"/>
              </a:solidFill>
            </a:endParaRPr>
          </a:p>
        </p:txBody>
      </p:sp>
      <p:sp>
        <p:nvSpPr>
          <p:cNvPr id="11" name="Rectangle 10"/>
          <p:cNvSpPr/>
          <p:nvPr/>
        </p:nvSpPr>
        <p:spPr>
          <a:xfrm>
            <a:off x="179512" y="1111596"/>
            <a:ext cx="8772776" cy="3672408"/>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0" y="4803998"/>
            <a:ext cx="9144000" cy="360040"/>
          </a:xfrm>
          <a:prstGeom prst="rect">
            <a:avLst/>
          </a:prstGeom>
        </p:spPr>
      </p:pic>
      <p:sp>
        <p:nvSpPr>
          <p:cNvPr id="17" name="Espace réservé du texte 9">
            <a:extLst>
              <a:ext uri="{FF2B5EF4-FFF2-40B4-BE49-F238E27FC236}">
                <a16:creationId xmlns:a16="http://schemas.microsoft.com/office/drawing/2014/main" id="{B1DD6396-A72F-B945-ADA4-0071B20D8ADC}"/>
              </a:ext>
            </a:extLst>
          </p:cNvPr>
          <p:cNvSpPr>
            <a:spLocks noGrp="1"/>
          </p:cNvSpPr>
          <p:nvPr>
            <p:ph type="subTitle" idx="1"/>
          </p:nvPr>
        </p:nvSpPr>
        <p:spPr>
          <a:xfrm>
            <a:off x="7236296" y="4828762"/>
            <a:ext cx="1795717" cy="427278"/>
          </a:xfrm>
        </p:spPr>
        <p:txBody>
          <a:bodyPr>
            <a:noAutofit/>
          </a:bodyPr>
          <a:lstStyle/>
          <a:p>
            <a:pPr algn="l"/>
            <a:r>
              <a:rPr lang="fr-FR" sz="1050">
                <a:solidFill>
                  <a:schemeClr val="tx1"/>
                </a:solidFill>
              </a:rPr>
              <a:t>D’après </a:t>
            </a:r>
            <a:r>
              <a:rPr lang="fr-FR" sz="1050" b="1" err="1">
                <a:solidFill>
                  <a:schemeClr val="tx1"/>
                </a:solidFill>
              </a:rPr>
              <a:t>Alejandra</a:t>
            </a:r>
            <a:r>
              <a:rPr lang="fr-FR" sz="1050" b="1">
                <a:solidFill>
                  <a:schemeClr val="tx1"/>
                </a:solidFill>
              </a:rPr>
              <a:t> </a:t>
            </a:r>
            <a:r>
              <a:rPr lang="fr-FR" sz="1050" b="1" err="1">
                <a:solidFill>
                  <a:schemeClr val="tx1"/>
                </a:solidFill>
              </a:rPr>
              <a:t>Daruich</a:t>
            </a:r>
            <a:endParaRPr lang="fr-FR" sz="1050" b="1">
              <a:solidFill>
                <a:schemeClr val="tx1"/>
              </a:solidFill>
            </a:endParaRPr>
          </a:p>
        </p:txBody>
      </p:sp>
      <p:sp>
        <p:nvSpPr>
          <p:cNvPr id="6" name="ZoneTexte 5">
            <a:extLst>
              <a:ext uri="{FF2B5EF4-FFF2-40B4-BE49-F238E27FC236}">
                <a16:creationId xmlns:a16="http://schemas.microsoft.com/office/drawing/2014/main" id="{75C770B0-F88D-B573-B711-1E95DB9A4A0C}"/>
              </a:ext>
            </a:extLst>
          </p:cNvPr>
          <p:cNvSpPr txBox="1"/>
          <p:nvPr/>
        </p:nvSpPr>
        <p:spPr>
          <a:xfrm>
            <a:off x="191712" y="768436"/>
            <a:ext cx="9060808" cy="369332"/>
          </a:xfrm>
          <a:prstGeom prst="rect">
            <a:avLst/>
          </a:prstGeom>
          <a:noFill/>
        </p:spPr>
        <p:txBody>
          <a:bodyPr wrap="square" rtlCol="0">
            <a:spAutoFit/>
          </a:bodyPr>
          <a:lstStyle/>
          <a:p>
            <a:pPr algn="l"/>
            <a:r>
              <a:rPr lang="fr-FR" sz="1800" dirty="0" err="1">
                <a:solidFill>
                  <a:schemeClr val="tx1"/>
                </a:solidFill>
                <a:highlight>
                  <a:srgbClr val="FFFFFF"/>
                </a:highlight>
              </a:rPr>
              <a:t>Inherited</a:t>
            </a:r>
            <a:r>
              <a:rPr lang="fr-FR" sz="1800" dirty="0">
                <a:solidFill>
                  <a:schemeClr val="tx1"/>
                </a:solidFill>
                <a:highlight>
                  <a:srgbClr val="FFFFFF"/>
                </a:highlight>
              </a:rPr>
              <a:t> </a:t>
            </a:r>
            <a:r>
              <a:rPr lang="fr-FR" sz="1800" dirty="0" err="1">
                <a:solidFill>
                  <a:schemeClr val="tx1"/>
                </a:solidFill>
                <a:highlight>
                  <a:srgbClr val="FFFFFF"/>
                </a:highlight>
              </a:rPr>
              <a:t>Retinal</a:t>
            </a:r>
            <a:r>
              <a:rPr lang="fr-FR" sz="1800" dirty="0">
                <a:solidFill>
                  <a:schemeClr val="tx1"/>
                </a:solidFill>
                <a:highlight>
                  <a:srgbClr val="FFFFFF"/>
                </a:highlight>
              </a:rPr>
              <a:t> </a:t>
            </a:r>
            <a:r>
              <a:rPr lang="fr-FR" sz="1800" dirty="0" err="1">
                <a:solidFill>
                  <a:schemeClr val="tx1"/>
                </a:solidFill>
                <a:highlight>
                  <a:srgbClr val="FFFFFF"/>
                </a:highlight>
              </a:rPr>
              <a:t>Diseases</a:t>
            </a:r>
            <a:r>
              <a:rPr lang="fr-FR" sz="1800" dirty="0">
                <a:solidFill>
                  <a:schemeClr val="tx1"/>
                </a:solidFill>
                <a:highlight>
                  <a:srgbClr val="FFFFFF"/>
                </a:highlight>
              </a:rPr>
              <a:t> and </a:t>
            </a:r>
            <a:r>
              <a:rPr lang="fr-FR" sz="1800" dirty="0" err="1">
                <a:solidFill>
                  <a:schemeClr val="tx1"/>
                </a:solidFill>
                <a:highlight>
                  <a:srgbClr val="FFFFFF"/>
                </a:highlight>
              </a:rPr>
              <a:t>Clinical</a:t>
            </a:r>
            <a:r>
              <a:rPr lang="fr-FR" sz="1800" dirty="0">
                <a:solidFill>
                  <a:schemeClr val="tx1"/>
                </a:solidFill>
                <a:highlight>
                  <a:srgbClr val="FFFFFF"/>
                </a:highlight>
              </a:rPr>
              <a:t> Trials - </a:t>
            </a:r>
            <a:r>
              <a:rPr lang="fr-FR" sz="1800" dirty="0">
                <a:solidFill>
                  <a:schemeClr val="accent1"/>
                </a:solidFill>
                <a:highlight>
                  <a:srgbClr val="FFFFFF"/>
                </a:highlight>
              </a:rPr>
              <a:t>Robert </a:t>
            </a:r>
            <a:r>
              <a:rPr lang="fr-FR" sz="1800" dirty="0" err="1">
                <a:solidFill>
                  <a:schemeClr val="accent1"/>
                </a:solidFill>
                <a:highlight>
                  <a:srgbClr val="FFFFFF"/>
                </a:highlight>
              </a:rPr>
              <a:t>Sisk</a:t>
            </a:r>
            <a:endParaRPr lang="fr-FR" sz="1800" dirty="0">
              <a:solidFill>
                <a:schemeClr val="accent1"/>
              </a:solidFill>
              <a:highlight>
                <a:srgbClr val="FFFFFF"/>
              </a:highlight>
            </a:endParaRPr>
          </a:p>
        </p:txBody>
      </p:sp>
      <p:sp>
        <p:nvSpPr>
          <p:cNvPr id="3" name="ZoneTexte 2">
            <a:extLst>
              <a:ext uri="{FF2B5EF4-FFF2-40B4-BE49-F238E27FC236}">
                <a16:creationId xmlns:a16="http://schemas.microsoft.com/office/drawing/2014/main" id="{F2831AF4-FF1A-FC2B-0E47-858BACFE7CD7}"/>
              </a:ext>
            </a:extLst>
          </p:cNvPr>
          <p:cNvSpPr txBox="1"/>
          <p:nvPr/>
        </p:nvSpPr>
        <p:spPr>
          <a:xfrm>
            <a:off x="239909" y="1161495"/>
            <a:ext cx="8580563" cy="2862322"/>
          </a:xfrm>
          <a:prstGeom prst="rect">
            <a:avLst/>
          </a:prstGeom>
          <a:noFill/>
        </p:spPr>
        <p:txBody>
          <a:bodyPr wrap="square" rtlCol="0">
            <a:spAutoFit/>
          </a:bodyPr>
          <a:lstStyle/>
          <a:p>
            <a:r>
              <a:rPr lang="fr-FR" b="1" u="sng" dirty="0"/>
              <a:t>« </a:t>
            </a:r>
            <a:r>
              <a:rPr lang="fr-FR" b="1" u="sng" dirty="0" err="1"/>
              <a:t>Biofactory</a:t>
            </a:r>
            <a:r>
              <a:rPr lang="fr-FR" b="1" u="sng" dirty="0"/>
              <a:t> </a:t>
            </a:r>
            <a:r>
              <a:rPr lang="fr-FR" b="1" u="sng" dirty="0" err="1"/>
              <a:t>gene</a:t>
            </a:r>
            <a:r>
              <a:rPr lang="fr-FR" b="1" u="sng" dirty="0"/>
              <a:t> </a:t>
            </a:r>
            <a:r>
              <a:rPr lang="fr-FR" b="1" u="sng" dirty="0" err="1"/>
              <a:t>therapy</a:t>
            </a:r>
            <a:r>
              <a:rPr lang="fr-FR" b="1" u="sng" dirty="0"/>
              <a:t> </a:t>
            </a:r>
            <a:r>
              <a:rPr lang="fr-FR" b="1" u="sng" dirty="0" err="1"/>
              <a:t>approach</a:t>
            </a:r>
            <a:r>
              <a:rPr lang="fr-FR" b="1" u="sng" dirty="0"/>
              <a:t> »</a:t>
            </a:r>
          </a:p>
          <a:p>
            <a:endParaRPr lang="fr-FR" b="1" u="sng" dirty="0"/>
          </a:p>
          <a:p>
            <a:r>
              <a:rPr lang="fr-FR" dirty="0"/>
              <a:t>Cette thérapie a pour but d’apprendre à la cellule à produire une molécule bénéfique pour les tissus autour.</a:t>
            </a:r>
          </a:p>
          <a:p>
            <a:r>
              <a:rPr lang="fr-FR" dirty="0"/>
              <a:t>Le « </a:t>
            </a:r>
            <a:r>
              <a:rPr lang="fr-FR" i="1" dirty="0" err="1"/>
              <a:t>rod-derived</a:t>
            </a:r>
            <a:r>
              <a:rPr lang="fr-FR" i="1" dirty="0"/>
              <a:t> </a:t>
            </a:r>
            <a:r>
              <a:rPr lang="fr-FR" i="1" dirty="0" err="1"/>
              <a:t>cone</a:t>
            </a:r>
            <a:r>
              <a:rPr lang="fr-FR" i="1" dirty="0"/>
              <a:t> </a:t>
            </a:r>
            <a:r>
              <a:rPr lang="fr-FR" i="1" dirty="0" err="1"/>
              <a:t>viability</a:t>
            </a:r>
            <a:r>
              <a:rPr lang="fr-FR" i="1" dirty="0"/>
              <a:t> factor </a:t>
            </a:r>
            <a:r>
              <a:rPr lang="fr-FR" dirty="0"/>
              <a:t>» est naturellement sécrété par les batônnets, et en cas de dégénération des batônnets, l’absence de ce facteur entraîne la dégénération consécutive des cônes </a:t>
            </a:r>
          </a:p>
          <a:p>
            <a:endParaRPr lang="fr-FR" dirty="0"/>
          </a:p>
          <a:p>
            <a:r>
              <a:rPr lang="fr-FR" dirty="0"/>
              <a:t>L’étude </a:t>
            </a:r>
            <a:r>
              <a:rPr lang="fr-FR" dirty="0" err="1"/>
              <a:t>Sparing</a:t>
            </a:r>
            <a:r>
              <a:rPr lang="fr-FR" dirty="0"/>
              <a:t> Vision de phase 1-2 (PRODIGY) est en cours de recrutement de patients atteints de RP ( PDE6A, PDE6B, and RHO)</a:t>
            </a:r>
          </a:p>
        </p:txBody>
      </p:sp>
      <p:sp>
        <p:nvSpPr>
          <p:cNvPr id="7" name="ZoneTexte 6">
            <a:extLst>
              <a:ext uri="{FF2B5EF4-FFF2-40B4-BE49-F238E27FC236}">
                <a16:creationId xmlns:a16="http://schemas.microsoft.com/office/drawing/2014/main" id="{C0E1122B-5B16-4077-423E-F2035F51ACF3}"/>
              </a:ext>
            </a:extLst>
          </p:cNvPr>
          <p:cNvSpPr txBox="1"/>
          <p:nvPr/>
        </p:nvSpPr>
        <p:spPr>
          <a:xfrm>
            <a:off x="3798224" y="135965"/>
            <a:ext cx="4980915" cy="584775"/>
          </a:xfrm>
          <a:prstGeom prst="rect">
            <a:avLst/>
          </a:prstGeom>
          <a:noFill/>
          <a:ln>
            <a:noFill/>
          </a:ln>
        </p:spPr>
        <p:txBody>
          <a:bodyPr wrap="none" rtlCol="0">
            <a:spAutoFit/>
          </a:bodyPr>
          <a:lstStyle/>
          <a:p>
            <a:pPr algn="r"/>
            <a:r>
              <a:rPr lang="en-US" sz="1600" b="1" dirty="0">
                <a:solidFill>
                  <a:schemeClr val="accent1"/>
                </a:solidFill>
                <a:latin typeface="Franklin Gothic Medium" panose="020B0603020102020204" pitchFamily="34" charset="0"/>
              </a:rPr>
              <a:t>Session 8. </a:t>
            </a:r>
            <a:r>
              <a:rPr lang="fr-FR" sz="1600" b="1" dirty="0" err="1">
                <a:solidFill>
                  <a:schemeClr val="accent1"/>
                </a:solidFill>
                <a:highlight>
                  <a:srgbClr val="FFFFFF"/>
                </a:highlight>
              </a:rPr>
              <a:t>Inherited</a:t>
            </a:r>
            <a:r>
              <a:rPr lang="fr-FR" sz="1600" b="1" dirty="0">
                <a:solidFill>
                  <a:schemeClr val="accent1"/>
                </a:solidFill>
                <a:highlight>
                  <a:srgbClr val="FFFFFF"/>
                </a:highlight>
              </a:rPr>
              <a:t> </a:t>
            </a:r>
            <a:r>
              <a:rPr lang="fr-FR" sz="1600" b="1" dirty="0" err="1">
                <a:solidFill>
                  <a:schemeClr val="accent1"/>
                </a:solidFill>
                <a:highlight>
                  <a:srgbClr val="FFFFFF"/>
                </a:highlight>
              </a:rPr>
              <a:t>Retinal</a:t>
            </a:r>
            <a:r>
              <a:rPr lang="fr-FR" sz="1600" b="1" dirty="0">
                <a:solidFill>
                  <a:schemeClr val="accent1"/>
                </a:solidFill>
                <a:highlight>
                  <a:srgbClr val="FFFFFF"/>
                </a:highlight>
              </a:rPr>
              <a:t> </a:t>
            </a:r>
            <a:r>
              <a:rPr lang="fr-FR" sz="1600" b="1" dirty="0" err="1">
                <a:solidFill>
                  <a:schemeClr val="accent1"/>
                </a:solidFill>
                <a:highlight>
                  <a:srgbClr val="FFFFFF"/>
                </a:highlight>
              </a:rPr>
              <a:t>Diseases</a:t>
            </a:r>
            <a:r>
              <a:rPr lang="fr-FR" sz="1600" b="1" dirty="0">
                <a:solidFill>
                  <a:schemeClr val="accent1"/>
                </a:solidFill>
                <a:highlight>
                  <a:srgbClr val="FFFFFF"/>
                </a:highlight>
              </a:rPr>
              <a:t> and Gene </a:t>
            </a:r>
            <a:r>
              <a:rPr lang="fr-FR" sz="1600" b="1" dirty="0" err="1">
                <a:solidFill>
                  <a:schemeClr val="accent1"/>
                </a:solidFill>
                <a:highlight>
                  <a:srgbClr val="FFFFFF"/>
                </a:highlight>
              </a:rPr>
              <a:t>Therapy</a:t>
            </a:r>
            <a:br>
              <a:rPr lang="fr-FR" sz="1600" b="1" dirty="0">
                <a:solidFill>
                  <a:schemeClr val="accent1"/>
                </a:solidFill>
                <a:highlight>
                  <a:srgbClr val="FFFFFF"/>
                </a:highlight>
              </a:rPr>
            </a:br>
            <a:endParaRPr lang="en-US" sz="1600" b="1" dirty="0">
              <a:solidFill>
                <a:schemeClr val="accent1"/>
              </a:solidFill>
              <a:latin typeface="Franklin Gothic Medium" panose="020B0603020102020204" pitchFamily="34" charset="0"/>
            </a:endParaRPr>
          </a:p>
        </p:txBody>
      </p:sp>
    </p:spTree>
    <p:extLst>
      <p:ext uri="{BB962C8B-B14F-4D97-AF65-F5344CB8AC3E}">
        <p14:creationId xmlns:p14="http://schemas.microsoft.com/office/powerpoint/2010/main" val="2148561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l="30942" r="28670" b="85032"/>
          <a:stretch/>
        </p:blipFill>
        <p:spPr>
          <a:xfrm>
            <a:off x="5252484" y="0"/>
            <a:ext cx="3891516" cy="593048"/>
          </a:xfrm>
          <a:prstGeom prst="rect">
            <a:avLst/>
          </a:prstGeo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r="42558" b="85032"/>
          <a:stretch/>
        </p:blipFill>
        <p:spPr>
          <a:xfrm>
            <a:off x="0" y="0"/>
            <a:ext cx="5252484" cy="593048"/>
          </a:xfrm>
          <a:prstGeom prst="rect">
            <a:avLst/>
          </a:prstGeom>
        </p:spPr>
      </p:pic>
      <p:sp>
        <p:nvSpPr>
          <p:cNvPr id="15" name="Espace réservé du contenu 2"/>
          <p:cNvSpPr txBox="1">
            <a:spLocks/>
          </p:cNvSpPr>
          <p:nvPr/>
        </p:nvSpPr>
        <p:spPr>
          <a:xfrm>
            <a:off x="239909" y="1183604"/>
            <a:ext cx="5629814" cy="35283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sz="1400">
              <a:solidFill>
                <a:schemeClr val="tx1"/>
              </a:solidFill>
            </a:endParaRPr>
          </a:p>
        </p:txBody>
      </p:sp>
      <p:sp>
        <p:nvSpPr>
          <p:cNvPr id="11" name="Rectangle 10"/>
          <p:cNvSpPr/>
          <p:nvPr/>
        </p:nvSpPr>
        <p:spPr>
          <a:xfrm>
            <a:off x="179512" y="1111596"/>
            <a:ext cx="8772776" cy="3672408"/>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3">
            <a:extLst>
              <a:ext uri="{28A0092B-C50C-407E-A947-70E740481C1C}">
                <a14:useLocalDpi xmlns:a14="http://schemas.microsoft.com/office/drawing/2010/main" val="0"/>
              </a:ext>
            </a:extLst>
          </a:blip>
          <a:srcRect l="30942" r="28670" b="85032"/>
          <a:stretch/>
        </p:blipFill>
        <p:spPr>
          <a:xfrm>
            <a:off x="0" y="4803998"/>
            <a:ext cx="9144000" cy="360040"/>
          </a:xfrm>
          <a:prstGeom prst="rect">
            <a:avLst/>
          </a:prstGeom>
        </p:spPr>
      </p:pic>
      <p:sp>
        <p:nvSpPr>
          <p:cNvPr id="17" name="Espace réservé du texte 9">
            <a:extLst>
              <a:ext uri="{FF2B5EF4-FFF2-40B4-BE49-F238E27FC236}">
                <a16:creationId xmlns:a16="http://schemas.microsoft.com/office/drawing/2014/main" id="{B1DD6396-A72F-B945-ADA4-0071B20D8ADC}"/>
              </a:ext>
            </a:extLst>
          </p:cNvPr>
          <p:cNvSpPr>
            <a:spLocks noGrp="1"/>
          </p:cNvSpPr>
          <p:nvPr>
            <p:ph type="subTitle" idx="1"/>
          </p:nvPr>
        </p:nvSpPr>
        <p:spPr>
          <a:xfrm>
            <a:off x="7236296" y="4828762"/>
            <a:ext cx="1795717" cy="427278"/>
          </a:xfrm>
        </p:spPr>
        <p:txBody>
          <a:bodyPr>
            <a:noAutofit/>
          </a:bodyPr>
          <a:lstStyle/>
          <a:p>
            <a:pPr algn="l"/>
            <a:r>
              <a:rPr lang="fr-FR" sz="1050">
                <a:solidFill>
                  <a:schemeClr val="tx1"/>
                </a:solidFill>
              </a:rPr>
              <a:t>D’après </a:t>
            </a:r>
            <a:r>
              <a:rPr lang="fr-FR" sz="1050" b="1" err="1">
                <a:solidFill>
                  <a:schemeClr val="tx1"/>
                </a:solidFill>
              </a:rPr>
              <a:t>Alejandra</a:t>
            </a:r>
            <a:r>
              <a:rPr lang="fr-FR" sz="1050" b="1">
                <a:solidFill>
                  <a:schemeClr val="tx1"/>
                </a:solidFill>
              </a:rPr>
              <a:t> </a:t>
            </a:r>
            <a:r>
              <a:rPr lang="fr-FR" sz="1050" b="1" err="1">
                <a:solidFill>
                  <a:schemeClr val="tx1"/>
                </a:solidFill>
              </a:rPr>
              <a:t>Daruich</a:t>
            </a:r>
            <a:endParaRPr lang="fr-FR" sz="1050" b="1">
              <a:solidFill>
                <a:schemeClr val="tx1"/>
              </a:solidFill>
            </a:endParaRPr>
          </a:p>
        </p:txBody>
      </p:sp>
      <p:sp>
        <p:nvSpPr>
          <p:cNvPr id="6" name="ZoneTexte 5">
            <a:extLst>
              <a:ext uri="{FF2B5EF4-FFF2-40B4-BE49-F238E27FC236}">
                <a16:creationId xmlns:a16="http://schemas.microsoft.com/office/drawing/2014/main" id="{75C770B0-F88D-B573-B711-1E95DB9A4A0C}"/>
              </a:ext>
            </a:extLst>
          </p:cNvPr>
          <p:cNvSpPr txBox="1"/>
          <p:nvPr/>
        </p:nvSpPr>
        <p:spPr>
          <a:xfrm>
            <a:off x="191712" y="768436"/>
            <a:ext cx="9060808" cy="369332"/>
          </a:xfrm>
          <a:prstGeom prst="rect">
            <a:avLst/>
          </a:prstGeom>
          <a:noFill/>
        </p:spPr>
        <p:txBody>
          <a:bodyPr wrap="square" rtlCol="0">
            <a:spAutoFit/>
          </a:bodyPr>
          <a:lstStyle/>
          <a:p>
            <a:pPr algn="l"/>
            <a:r>
              <a:rPr lang="fr-FR" sz="1800" dirty="0" err="1">
                <a:solidFill>
                  <a:schemeClr val="tx1"/>
                </a:solidFill>
                <a:highlight>
                  <a:srgbClr val="FFFFFF"/>
                </a:highlight>
              </a:rPr>
              <a:t>Inherited</a:t>
            </a:r>
            <a:r>
              <a:rPr lang="fr-FR" sz="1800" dirty="0">
                <a:solidFill>
                  <a:schemeClr val="tx1"/>
                </a:solidFill>
                <a:highlight>
                  <a:srgbClr val="FFFFFF"/>
                </a:highlight>
              </a:rPr>
              <a:t> </a:t>
            </a:r>
            <a:r>
              <a:rPr lang="fr-FR" sz="1800" dirty="0" err="1">
                <a:solidFill>
                  <a:schemeClr val="tx1"/>
                </a:solidFill>
                <a:highlight>
                  <a:srgbClr val="FFFFFF"/>
                </a:highlight>
              </a:rPr>
              <a:t>Retinal</a:t>
            </a:r>
            <a:r>
              <a:rPr lang="fr-FR" sz="1800" dirty="0">
                <a:solidFill>
                  <a:schemeClr val="tx1"/>
                </a:solidFill>
                <a:highlight>
                  <a:srgbClr val="FFFFFF"/>
                </a:highlight>
              </a:rPr>
              <a:t> </a:t>
            </a:r>
            <a:r>
              <a:rPr lang="fr-FR" sz="1800" dirty="0" err="1">
                <a:solidFill>
                  <a:schemeClr val="tx1"/>
                </a:solidFill>
                <a:highlight>
                  <a:srgbClr val="FFFFFF"/>
                </a:highlight>
              </a:rPr>
              <a:t>Diseases</a:t>
            </a:r>
            <a:r>
              <a:rPr lang="fr-FR" sz="1800" dirty="0">
                <a:solidFill>
                  <a:schemeClr val="tx1"/>
                </a:solidFill>
                <a:highlight>
                  <a:srgbClr val="FFFFFF"/>
                </a:highlight>
              </a:rPr>
              <a:t> and </a:t>
            </a:r>
            <a:r>
              <a:rPr lang="fr-FR" sz="1800" dirty="0" err="1">
                <a:solidFill>
                  <a:schemeClr val="tx1"/>
                </a:solidFill>
                <a:highlight>
                  <a:srgbClr val="FFFFFF"/>
                </a:highlight>
              </a:rPr>
              <a:t>Clinical</a:t>
            </a:r>
            <a:r>
              <a:rPr lang="fr-FR" sz="1800" dirty="0">
                <a:solidFill>
                  <a:schemeClr val="tx1"/>
                </a:solidFill>
                <a:highlight>
                  <a:srgbClr val="FFFFFF"/>
                </a:highlight>
              </a:rPr>
              <a:t> Trials - </a:t>
            </a:r>
            <a:r>
              <a:rPr lang="fr-FR" sz="1800" dirty="0">
                <a:solidFill>
                  <a:schemeClr val="accent1"/>
                </a:solidFill>
                <a:highlight>
                  <a:srgbClr val="FFFFFF"/>
                </a:highlight>
              </a:rPr>
              <a:t>Robert </a:t>
            </a:r>
            <a:r>
              <a:rPr lang="fr-FR" sz="1800" dirty="0" err="1">
                <a:solidFill>
                  <a:schemeClr val="accent1"/>
                </a:solidFill>
                <a:highlight>
                  <a:srgbClr val="FFFFFF"/>
                </a:highlight>
              </a:rPr>
              <a:t>Sisk</a:t>
            </a:r>
            <a:endParaRPr lang="fr-FR" sz="1800" dirty="0">
              <a:solidFill>
                <a:schemeClr val="accent1"/>
              </a:solidFill>
              <a:highlight>
                <a:srgbClr val="FFFFFF"/>
              </a:highlight>
            </a:endParaRPr>
          </a:p>
        </p:txBody>
      </p:sp>
      <p:sp>
        <p:nvSpPr>
          <p:cNvPr id="3" name="ZoneTexte 2">
            <a:extLst>
              <a:ext uri="{FF2B5EF4-FFF2-40B4-BE49-F238E27FC236}">
                <a16:creationId xmlns:a16="http://schemas.microsoft.com/office/drawing/2014/main" id="{F2831AF4-FF1A-FC2B-0E47-858BACFE7CD7}"/>
              </a:ext>
            </a:extLst>
          </p:cNvPr>
          <p:cNvSpPr txBox="1"/>
          <p:nvPr/>
        </p:nvSpPr>
        <p:spPr>
          <a:xfrm>
            <a:off x="239909" y="1161495"/>
            <a:ext cx="8342159" cy="4247317"/>
          </a:xfrm>
          <a:prstGeom prst="rect">
            <a:avLst/>
          </a:prstGeom>
          <a:noFill/>
        </p:spPr>
        <p:txBody>
          <a:bodyPr wrap="square" rtlCol="0">
            <a:spAutoFit/>
          </a:bodyPr>
          <a:lstStyle/>
          <a:p>
            <a:r>
              <a:rPr lang="fr-FR" b="1" u="sng" dirty="0"/>
              <a:t>« Optogénétique »</a:t>
            </a:r>
          </a:p>
          <a:p>
            <a:endParaRPr lang="fr-FR" b="1" u="sng" dirty="0"/>
          </a:p>
          <a:p>
            <a:r>
              <a:rPr lang="fr-FR" dirty="0"/>
              <a:t>Cette thérapie a pour but de donner aux cellules qui normalement ne l’ont pas, la capacité de détecter la lumière (cellules ganglionnaires ou bipolaires) et de générer un signal électrique</a:t>
            </a:r>
          </a:p>
          <a:p>
            <a:endParaRPr lang="fr-FR" dirty="0"/>
          </a:p>
          <a:p>
            <a:r>
              <a:rPr lang="fr-FR" dirty="0"/>
              <a:t>Nanoscope </a:t>
            </a:r>
            <a:r>
              <a:rPr lang="fr-FR" dirty="0" err="1"/>
              <a:t>Therapeutics</a:t>
            </a:r>
            <a:r>
              <a:rPr lang="fr-FR" dirty="0"/>
              <a:t>: </a:t>
            </a:r>
          </a:p>
          <a:p>
            <a:r>
              <a:rPr lang="fr-FR" dirty="0"/>
              <a:t>- Etude de Phase 2 RESTORE pour RP: 16/18 patients ont complété le test de mobilité par rapport a 4/9 du groupe témoin. 7/18 ont eu une amélioration de l’AV ( vs 1patient témoin)</a:t>
            </a:r>
          </a:p>
          <a:p>
            <a:endParaRPr lang="fr-FR" dirty="0"/>
          </a:p>
          <a:p>
            <a:r>
              <a:rPr lang="fr-FR" dirty="0"/>
              <a:t>- Etude de Phase 2 </a:t>
            </a:r>
            <a:r>
              <a:rPr lang="fr-FR" dirty="0" err="1"/>
              <a:t>Starlight</a:t>
            </a:r>
            <a:r>
              <a:rPr lang="fr-FR" dirty="0"/>
              <a:t> pour la maladie de </a:t>
            </a:r>
            <a:r>
              <a:rPr lang="fr-FR" dirty="0" err="1"/>
              <a:t>Stargardt</a:t>
            </a:r>
            <a:r>
              <a:rPr lang="fr-FR" dirty="0"/>
              <a:t> </a:t>
            </a:r>
          </a:p>
          <a:p>
            <a:r>
              <a:rPr lang="fr-FR" dirty="0"/>
              <a:t>6 patients recrutés, 1 patient a eu une amélioration de l’AV</a:t>
            </a:r>
          </a:p>
          <a:p>
            <a:endParaRPr lang="fr-FR" dirty="0"/>
          </a:p>
          <a:p>
            <a:endParaRPr lang="fr-FR" dirty="0"/>
          </a:p>
        </p:txBody>
      </p:sp>
      <p:sp>
        <p:nvSpPr>
          <p:cNvPr id="7" name="ZoneTexte 6">
            <a:extLst>
              <a:ext uri="{FF2B5EF4-FFF2-40B4-BE49-F238E27FC236}">
                <a16:creationId xmlns:a16="http://schemas.microsoft.com/office/drawing/2014/main" id="{2E71860A-2C66-7E8F-6383-7CEF2DE9EBC8}"/>
              </a:ext>
            </a:extLst>
          </p:cNvPr>
          <p:cNvSpPr txBox="1"/>
          <p:nvPr/>
        </p:nvSpPr>
        <p:spPr>
          <a:xfrm>
            <a:off x="3798224" y="135965"/>
            <a:ext cx="4980915" cy="584775"/>
          </a:xfrm>
          <a:prstGeom prst="rect">
            <a:avLst/>
          </a:prstGeom>
          <a:noFill/>
          <a:ln>
            <a:noFill/>
          </a:ln>
        </p:spPr>
        <p:txBody>
          <a:bodyPr wrap="none" rtlCol="0">
            <a:spAutoFit/>
          </a:bodyPr>
          <a:lstStyle/>
          <a:p>
            <a:pPr algn="r"/>
            <a:r>
              <a:rPr lang="en-US" sz="1600" b="1" dirty="0">
                <a:solidFill>
                  <a:schemeClr val="accent1"/>
                </a:solidFill>
                <a:latin typeface="Franklin Gothic Medium" panose="020B0603020102020204" pitchFamily="34" charset="0"/>
              </a:rPr>
              <a:t>Session 8. </a:t>
            </a:r>
            <a:r>
              <a:rPr lang="fr-FR" sz="1600" b="1" dirty="0" err="1">
                <a:solidFill>
                  <a:schemeClr val="accent1"/>
                </a:solidFill>
                <a:highlight>
                  <a:srgbClr val="FFFFFF"/>
                </a:highlight>
              </a:rPr>
              <a:t>Inherited</a:t>
            </a:r>
            <a:r>
              <a:rPr lang="fr-FR" sz="1600" b="1" dirty="0">
                <a:solidFill>
                  <a:schemeClr val="accent1"/>
                </a:solidFill>
                <a:highlight>
                  <a:srgbClr val="FFFFFF"/>
                </a:highlight>
              </a:rPr>
              <a:t> </a:t>
            </a:r>
            <a:r>
              <a:rPr lang="fr-FR" sz="1600" b="1" dirty="0" err="1">
                <a:solidFill>
                  <a:schemeClr val="accent1"/>
                </a:solidFill>
                <a:highlight>
                  <a:srgbClr val="FFFFFF"/>
                </a:highlight>
              </a:rPr>
              <a:t>Retinal</a:t>
            </a:r>
            <a:r>
              <a:rPr lang="fr-FR" sz="1600" b="1" dirty="0">
                <a:solidFill>
                  <a:schemeClr val="accent1"/>
                </a:solidFill>
                <a:highlight>
                  <a:srgbClr val="FFFFFF"/>
                </a:highlight>
              </a:rPr>
              <a:t> </a:t>
            </a:r>
            <a:r>
              <a:rPr lang="fr-FR" sz="1600" b="1" dirty="0" err="1">
                <a:solidFill>
                  <a:schemeClr val="accent1"/>
                </a:solidFill>
                <a:highlight>
                  <a:srgbClr val="FFFFFF"/>
                </a:highlight>
              </a:rPr>
              <a:t>Diseases</a:t>
            </a:r>
            <a:r>
              <a:rPr lang="fr-FR" sz="1600" b="1" dirty="0">
                <a:solidFill>
                  <a:schemeClr val="accent1"/>
                </a:solidFill>
                <a:highlight>
                  <a:srgbClr val="FFFFFF"/>
                </a:highlight>
              </a:rPr>
              <a:t> and Gene </a:t>
            </a:r>
            <a:r>
              <a:rPr lang="fr-FR" sz="1600" b="1" dirty="0" err="1">
                <a:solidFill>
                  <a:schemeClr val="accent1"/>
                </a:solidFill>
                <a:highlight>
                  <a:srgbClr val="FFFFFF"/>
                </a:highlight>
              </a:rPr>
              <a:t>Therapy</a:t>
            </a:r>
            <a:br>
              <a:rPr lang="fr-FR" sz="1600" b="1" dirty="0">
                <a:solidFill>
                  <a:schemeClr val="accent1"/>
                </a:solidFill>
                <a:highlight>
                  <a:srgbClr val="FFFFFF"/>
                </a:highlight>
              </a:rPr>
            </a:br>
            <a:endParaRPr lang="en-US" sz="1600" b="1" dirty="0">
              <a:solidFill>
                <a:schemeClr val="accent1"/>
              </a:solidFill>
              <a:latin typeface="Franklin Gothic Medium" panose="020B0603020102020204" pitchFamily="34" charset="0"/>
            </a:endParaRPr>
          </a:p>
        </p:txBody>
      </p:sp>
    </p:spTree>
    <p:extLst>
      <p:ext uri="{BB962C8B-B14F-4D97-AF65-F5344CB8AC3E}">
        <p14:creationId xmlns:p14="http://schemas.microsoft.com/office/powerpoint/2010/main" val="13508284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l="30942" r="28670" b="85032"/>
          <a:stretch/>
        </p:blipFill>
        <p:spPr>
          <a:xfrm>
            <a:off x="5252484" y="0"/>
            <a:ext cx="3891516" cy="593048"/>
          </a:xfrm>
          <a:prstGeom prst="rect">
            <a:avLst/>
          </a:prstGeo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r="42558" b="85032"/>
          <a:stretch/>
        </p:blipFill>
        <p:spPr>
          <a:xfrm>
            <a:off x="0" y="0"/>
            <a:ext cx="5252484" cy="593048"/>
          </a:xfrm>
          <a:prstGeom prst="rect">
            <a:avLst/>
          </a:prstGeom>
        </p:spPr>
      </p:pic>
      <p:sp>
        <p:nvSpPr>
          <p:cNvPr id="15" name="Espace réservé du contenu 2"/>
          <p:cNvSpPr txBox="1">
            <a:spLocks/>
          </p:cNvSpPr>
          <p:nvPr/>
        </p:nvSpPr>
        <p:spPr>
          <a:xfrm>
            <a:off x="239909" y="1183604"/>
            <a:ext cx="5629814" cy="35283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sz="1400">
              <a:solidFill>
                <a:schemeClr val="tx1"/>
              </a:solidFill>
            </a:endParaRPr>
          </a:p>
        </p:txBody>
      </p:sp>
      <p:sp>
        <p:nvSpPr>
          <p:cNvPr id="11" name="Rectangle 10"/>
          <p:cNvSpPr/>
          <p:nvPr/>
        </p:nvSpPr>
        <p:spPr>
          <a:xfrm>
            <a:off x="179512" y="1111596"/>
            <a:ext cx="8772776" cy="3672408"/>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3">
            <a:extLst>
              <a:ext uri="{28A0092B-C50C-407E-A947-70E740481C1C}">
                <a14:useLocalDpi xmlns:a14="http://schemas.microsoft.com/office/drawing/2010/main" val="0"/>
              </a:ext>
            </a:extLst>
          </a:blip>
          <a:srcRect l="30942" r="28670" b="85032"/>
          <a:stretch/>
        </p:blipFill>
        <p:spPr>
          <a:xfrm>
            <a:off x="0" y="4803998"/>
            <a:ext cx="9144000" cy="360040"/>
          </a:xfrm>
          <a:prstGeom prst="rect">
            <a:avLst/>
          </a:prstGeom>
        </p:spPr>
      </p:pic>
      <p:sp>
        <p:nvSpPr>
          <p:cNvPr id="17" name="Espace réservé du texte 9">
            <a:extLst>
              <a:ext uri="{FF2B5EF4-FFF2-40B4-BE49-F238E27FC236}">
                <a16:creationId xmlns:a16="http://schemas.microsoft.com/office/drawing/2014/main" id="{B1DD6396-A72F-B945-ADA4-0071B20D8ADC}"/>
              </a:ext>
            </a:extLst>
          </p:cNvPr>
          <p:cNvSpPr>
            <a:spLocks noGrp="1"/>
          </p:cNvSpPr>
          <p:nvPr>
            <p:ph type="subTitle" idx="1"/>
          </p:nvPr>
        </p:nvSpPr>
        <p:spPr>
          <a:xfrm>
            <a:off x="7236296" y="4828762"/>
            <a:ext cx="1795717" cy="427278"/>
          </a:xfrm>
        </p:spPr>
        <p:txBody>
          <a:bodyPr>
            <a:noAutofit/>
          </a:bodyPr>
          <a:lstStyle/>
          <a:p>
            <a:pPr algn="l"/>
            <a:r>
              <a:rPr lang="fr-FR" sz="1050">
                <a:solidFill>
                  <a:schemeClr val="tx1"/>
                </a:solidFill>
              </a:rPr>
              <a:t>D’après </a:t>
            </a:r>
            <a:r>
              <a:rPr lang="fr-FR" sz="1050" b="1" err="1">
                <a:solidFill>
                  <a:schemeClr val="tx1"/>
                </a:solidFill>
              </a:rPr>
              <a:t>Alejandra</a:t>
            </a:r>
            <a:r>
              <a:rPr lang="fr-FR" sz="1050" b="1">
                <a:solidFill>
                  <a:schemeClr val="tx1"/>
                </a:solidFill>
              </a:rPr>
              <a:t> </a:t>
            </a:r>
            <a:r>
              <a:rPr lang="fr-FR" sz="1050" b="1" err="1">
                <a:solidFill>
                  <a:schemeClr val="tx1"/>
                </a:solidFill>
              </a:rPr>
              <a:t>Daruich</a:t>
            </a:r>
            <a:endParaRPr lang="fr-FR" sz="1050" b="1">
              <a:solidFill>
                <a:schemeClr val="tx1"/>
              </a:solidFill>
            </a:endParaRPr>
          </a:p>
        </p:txBody>
      </p:sp>
      <p:sp>
        <p:nvSpPr>
          <p:cNvPr id="6" name="ZoneTexte 5">
            <a:extLst>
              <a:ext uri="{FF2B5EF4-FFF2-40B4-BE49-F238E27FC236}">
                <a16:creationId xmlns:a16="http://schemas.microsoft.com/office/drawing/2014/main" id="{75C770B0-F88D-B573-B711-1E95DB9A4A0C}"/>
              </a:ext>
            </a:extLst>
          </p:cNvPr>
          <p:cNvSpPr txBox="1"/>
          <p:nvPr/>
        </p:nvSpPr>
        <p:spPr>
          <a:xfrm>
            <a:off x="191712" y="768436"/>
            <a:ext cx="9060808" cy="369332"/>
          </a:xfrm>
          <a:prstGeom prst="rect">
            <a:avLst/>
          </a:prstGeom>
          <a:noFill/>
        </p:spPr>
        <p:txBody>
          <a:bodyPr wrap="square" rtlCol="0">
            <a:spAutoFit/>
          </a:bodyPr>
          <a:lstStyle/>
          <a:p>
            <a:pPr algn="l"/>
            <a:r>
              <a:rPr lang="fr-FR" sz="1800" dirty="0" err="1">
                <a:solidFill>
                  <a:schemeClr val="tx1"/>
                </a:solidFill>
                <a:highlight>
                  <a:srgbClr val="FFFFFF"/>
                </a:highlight>
              </a:rPr>
              <a:t>Inherited</a:t>
            </a:r>
            <a:r>
              <a:rPr lang="fr-FR" sz="1800" dirty="0">
                <a:solidFill>
                  <a:schemeClr val="tx1"/>
                </a:solidFill>
                <a:highlight>
                  <a:srgbClr val="FFFFFF"/>
                </a:highlight>
              </a:rPr>
              <a:t> </a:t>
            </a:r>
            <a:r>
              <a:rPr lang="fr-FR" sz="1800" dirty="0" err="1">
                <a:solidFill>
                  <a:schemeClr val="tx1"/>
                </a:solidFill>
                <a:highlight>
                  <a:srgbClr val="FFFFFF"/>
                </a:highlight>
              </a:rPr>
              <a:t>Retinal</a:t>
            </a:r>
            <a:r>
              <a:rPr lang="fr-FR" sz="1800" dirty="0">
                <a:solidFill>
                  <a:schemeClr val="tx1"/>
                </a:solidFill>
                <a:highlight>
                  <a:srgbClr val="FFFFFF"/>
                </a:highlight>
              </a:rPr>
              <a:t> </a:t>
            </a:r>
            <a:r>
              <a:rPr lang="fr-FR" sz="1800" dirty="0" err="1">
                <a:solidFill>
                  <a:schemeClr val="tx1"/>
                </a:solidFill>
                <a:highlight>
                  <a:srgbClr val="FFFFFF"/>
                </a:highlight>
              </a:rPr>
              <a:t>Diseases</a:t>
            </a:r>
            <a:r>
              <a:rPr lang="fr-FR" sz="1800" dirty="0">
                <a:solidFill>
                  <a:schemeClr val="tx1"/>
                </a:solidFill>
                <a:highlight>
                  <a:srgbClr val="FFFFFF"/>
                </a:highlight>
              </a:rPr>
              <a:t> and </a:t>
            </a:r>
            <a:r>
              <a:rPr lang="fr-FR" sz="1800" dirty="0" err="1">
                <a:solidFill>
                  <a:schemeClr val="tx1"/>
                </a:solidFill>
                <a:highlight>
                  <a:srgbClr val="FFFFFF"/>
                </a:highlight>
              </a:rPr>
              <a:t>Clinical</a:t>
            </a:r>
            <a:r>
              <a:rPr lang="fr-FR" sz="1800" dirty="0">
                <a:solidFill>
                  <a:schemeClr val="tx1"/>
                </a:solidFill>
                <a:highlight>
                  <a:srgbClr val="FFFFFF"/>
                </a:highlight>
              </a:rPr>
              <a:t> Trials - </a:t>
            </a:r>
            <a:r>
              <a:rPr lang="fr-FR" sz="1800" dirty="0">
                <a:solidFill>
                  <a:schemeClr val="accent1"/>
                </a:solidFill>
                <a:highlight>
                  <a:srgbClr val="FFFFFF"/>
                </a:highlight>
              </a:rPr>
              <a:t>Robert </a:t>
            </a:r>
            <a:r>
              <a:rPr lang="fr-FR" sz="1800" dirty="0" err="1">
                <a:solidFill>
                  <a:schemeClr val="accent1"/>
                </a:solidFill>
                <a:highlight>
                  <a:srgbClr val="FFFFFF"/>
                </a:highlight>
              </a:rPr>
              <a:t>Sisk</a:t>
            </a:r>
            <a:endParaRPr lang="fr-FR" sz="1800" dirty="0">
              <a:solidFill>
                <a:schemeClr val="accent1"/>
              </a:solidFill>
              <a:highlight>
                <a:srgbClr val="FFFFFF"/>
              </a:highlight>
            </a:endParaRPr>
          </a:p>
        </p:txBody>
      </p:sp>
      <p:sp>
        <p:nvSpPr>
          <p:cNvPr id="3" name="ZoneTexte 2">
            <a:extLst>
              <a:ext uri="{FF2B5EF4-FFF2-40B4-BE49-F238E27FC236}">
                <a16:creationId xmlns:a16="http://schemas.microsoft.com/office/drawing/2014/main" id="{F2831AF4-FF1A-FC2B-0E47-858BACFE7CD7}"/>
              </a:ext>
            </a:extLst>
          </p:cNvPr>
          <p:cNvSpPr txBox="1"/>
          <p:nvPr/>
        </p:nvSpPr>
        <p:spPr>
          <a:xfrm>
            <a:off x="239909" y="1161495"/>
            <a:ext cx="8342159" cy="4124206"/>
          </a:xfrm>
          <a:prstGeom prst="rect">
            <a:avLst/>
          </a:prstGeom>
          <a:noFill/>
        </p:spPr>
        <p:txBody>
          <a:bodyPr wrap="square" rtlCol="0">
            <a:spAutoFit/>
          </a:bodyPr>
          <a:lstStyle/>
          <a:p>
            <a:r>
              <a:rPr lang="fr-FR" b="1" u="sng" dirty="0"/>
              <a:t>« Stem </a:t>
            </a:r>
            <a:r>
              <a:rPr lang="fr-FR" b="1" u="sng" dirty="0" err="1"/>
              <a:t>cells</a:t>
            </a:r>
            <a:r>
              <a:rPr lang="fr-FR" b="1" u="sng" dirty="0"/>
              <a:t>»</a:t>
            </a:r>
          </a:p>
          <a:p>
            <a:r>
              <a:rPr lang="fr-FR" sz="1600" dirty="0"/>
              <a:t>Cette thérapie a pour but de remplacer un tissu endommagé par des cellules progénitrices qui vont produire des facteurs trophiques de survie ou qui vont différentier vers des cellules cibles</a:t>
            </a:r>
          </a:p>
          <a:p>
            <a:endParaRPr lang="fr-FR" sz="1600" dirty="0"/>
          </a:p>
          <a:p>
            <a:r>
              <a:rPr lang="fr-FR" sz="1600" i="1" dirty="0"/>
              <a:t>Cellules progénitrices rétiniennes humaines (</a:t>
            </a:r>
            <a:r>
              <a:rPr lang="fr-FR" sz="1600" i="1" dirty="0" err="1"/>
              <a:t>hRPC</a:t>
            </a:r>
            <a:r>
              <a:rPr lang="fr-FR" sz="1600" i="1" dirty="0"/>
              <a:t>)</a:t>
            </a:r>
          </a:p>
          <a:p>
            <a:r>
              <a:rPr lang="fr-FR" sz="1600" dirty="0"/>
              <a:t>- </a:t>
            </a:r>
            <a:r>
              <a:rPr lang="fr-FR" sz="1600" dirty="0" err="1"/>
              <a:t>Jcyte</a:t>
            </a:r>
            <a:r>
              <a:rPr lang="fr-FR" sz="1600" dirty="0"/>
              <a:t>, étude de Phase 1-2 pour RP/Usher. Amélioration de 9 lettres à 9 mois</a:t>
            </a:r>
          </a:p>
          <a:p>
            <a:endParaRPr lang="fr-FR" sz="1600" dirty="0"/>
          </a:p>
          <a:p>
            <a:r>
              <a:rPr lang="fr-FR" sz="1600" dirty="0"/>
              <a:t>- </a:t>
            </a:r>
            <a:r>
              <a:rPr lang="fr-FR" sz="1600" dirty="0" err="1"/>
              <a:t>ReNeuron</a:t>
            </a:r>
            <a:r>
              <a:rPr lang="fr-FR" sz="1600" dirty="0"/>
              <a:t>, étude de  Phase 1-2. La plupart de patients ont montré une amélioration de  2-3 lignes d’acuité visuelle à 3 mois, mais perte du gain à 24 mois. Il n’est pas clair comment les cellules s’intègrent dans la rétine du patient</a:t>
            </a:r>
          </a:p>
          <a:p>
            <a:endParaRPr lang="fr-FR" sz="1600" dirty="0"/>
          </a:p>
          <a:p>
            <a:r>
              <a:rPr lang="fr-FR" sz="1600" i="1" dirty="0"/>
              <a:t>Cellules CD34+ de la moelle osseuse du patient</a:t>
            </a:r>
          </a:p>
          <a:p>
            <a:r>
              <a:rPr lang="fr-FR" sz="1600" dirty="0"/>
              <a:t>- UC Davis, étude de phase 1 (DMLA, </a:t>
            </a:r>
            <a:r>
              <a:rPr lang="fr-FR" sz="1600" dirty="0" err="1"/>
              <a:t>Stargardt</a:t>
            </a:r>
            <a:r>
              <a:rPr lang="fr-FR" sz="1600" dirty="0"/>
              <a:t> et RP).  6 patients traités pour RP ont atteint les critères de sécurité. Amélioration de 2 lignes ou plus d’AV dans 4 yeux sur 6 inclus.</a:t>
            </a:r>
          </a:p>
          <a:p>
            <a:endParaRPr lang="fr-FR" dirty="0"/>
          </a:p>
          <a:p>
            <a:endParaRPr lang="fr-FR" dirty="0"/>
          </a:p>
        </p:txBody>
      </p:sp>
      <p:sp>
        <p:nvSpPr>
          <p:cNvPr id="7" name="ZoneTexte 6">
            <a:extLst>
              <a:ext uri="{FF2B5EF4-FFF2-40B4-BE49-F238E27FC236}">
                <a16:creationId xmlns:a16="http://schemas.microsoft.com/office/drawing/2014/main" id="{1C1CC7BB-9BB8-AFEC-785F-55CBD22D68F5}"/>
              </a:ext>
            </a:extLst>
          </p:cNvPr>
          <p:cNvSpPr txBox="1"/>
          <p:nvPr/>
        </p:nvSpPr>
        <p:spPr>
          <a:xfrm>
            <a:off x="3798224" y="135965"/>
            <a:ext cx="4980915" cy="584775"/>
          </a:xfrm>
          <a:prstGeom prst="rect">
            <a:avLst/>
          </a:prstGeom>
          <a:noFill/>
          <a:ln>
            <a:noFill/>
          </a:ln>
        </p:spPr>
        <p:txBody>
          <a:bodyPr wrap="none" rtlCol="0">
            <a:spAutoFit/>
          </a:bodyPr>
          <a:lstStyle/>
          <a:p>
            <a:pPr algn="r"/>
            <a:r>
              <a:rPr lang="en-US" sz="1600" b="1" dirty="0">
                <a:solidFill>
                  <a:schemeClr val="accent1"/>
                </a:solidFill>
                <a:latin typeface="Franklin Gothic Medium" panose="020B0603020102020204" pitchFamily="34" charset="0"/>
              </a:rPr>
              <a:t>Session 8. </a:t>
            </a:r>
            <a:r>
              <a:rPr lang="fr-FR" sz="1600" b="1" dirty="0" err="1">
                <a:solidFill>
                  <a:schemeClr val="accent1"/>
                </a:solidFill>
                <a:highlight>
                  <a:srgbClr val="FFFFFF"/>
                </a:highlight>
              </a:rPr>
              <a:t>Inherited</a:t>
            </a:r>
            <a:r>
              <a:rPr lang="fr-FR" sz="1600" b="1" dirty="0">
                <a:solidFill>
                  <a:schemeClr val="accent1"/>
                </a:solidFill>
                <a:highlight>
                  <a:srgbClr val="FFFFFF"/>
                </a:highlight>
              </a:rPr>
              <a:t> </a:t>
            </a:r>
            <a:r>
              <a:rPr lang="fr-FR" sz="1600" b="1" dirty="0" err="1">
                <a:solidFill>
                  <a:schemeClr val="accent1"/>
                </a:solidFill>
                <a:highlight>
                  <a:srgbClr val="FFFFFF"/>
                </a:highlight>
              </a:rPr>
              <a:t>Retinal</a:t>
            </a:r>
            <a:r>
              <a:rPr lang="fr-FR" sz="1600" b="1" dirty="0">
                <a:solidFill>
                  <a:schemeClr val="accent1"/>
                </a:solidFill>
                <a:highlight>
                  <a:srgbClr val="FFFFFF"/>
                </a:highlight>
              </a:rPr>
              <a:t> </a:t>
            </a:r>
            <a:r>
              <a:rPr lang="fr-FR" sz="1600" b="1" dirty="0" err="1">
                <a:solidFill>
                  <a:schemeClr val="accent1"/>
                </a:solidFill>
                <a:highlight>
                  <a:srgbClr val="FFFFFF"/>
                </a:highlight>
              </a:rPr>
              <a:t>Diseases</a:t>
            </a:r>
            <a:r>
              <a:rPr lang="fr-FR" sz="1600" b="1" dirty="0">
                <a:solidFill>
                  <a:schemeClr val="accent1"/>
                </a:solidFill>
                <a:highlight>
                  <a:srgbClr val="FFFFFF"/>
                </a:highlight>
              </a:rPr>
              <a:t> and Gene </a:t>
            </a:r>
            <a:r>
              <a:rPr lang="fr-FR" sz="1600" b="1" dirty="0" err="1">
                <a:solidFill>
                  <a:schemeClr val="accent1"/>
                </a:solidFill>
                <a:highlight>
                  <a:srgbClr val="FFFFFF"/>
                </a:highlight>
              </a:rPr>
              <a:t>Therapy</a:t>
            </a:r>
            <a:br>
              <a:rPr lang="fr-FR" sz="1600" b="1" dirty="0">
                <a:solidFill>
                  <a:schemeClr val="accent1"/>
                </a:solidFill>
                <a:highlight>
                  <a:srgbClr val="FFFFFF"/>
                </a:highlight>
              </a:rPr>
            </a:br>
            <a:endParaRPr lang="en-US" sz="1600" b="1" dirty="0">
              <a:solidFill>
                <a:schemeClr val="accent1"/>
              </a:solidFill>
              <a:latin typeface="Franklin Gothic Medium" panose="020B0603020102020204" pitchFamily="34" charset="0"/>
            </a:endParaRPr>
          </a:p>
        </p:txBody>
      </p:sp>
    </p:spTree>
    <p:extLst>
      <p:ext uri="{BB962C8B-B14F-4D97-AF65-F5344CB8AC3E}">
        <p14:creationId xmlns:p14="http://schemas.microsoft.com/office/powerpoint/2010/main" val="626988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5252484" y="0"/>
            <a:ext cx="3891516" cy="593048"/>
          </a:xfrm>
          <a:prstGeom prst="rect">
            <a:avLst/>
          </a:prstGeom>
        </p:spPr>
      </p:pic>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r="42558" b="85032"/>
          <a:stretch/>
        </p:blipFill>
        <p:spPr>
          <a:xfrm>
            <a:off x="0" y="0"/>
            <a:ext cx="5252484" cy="593048"/>
          </a:xfrm>
          <a:prstGeom prst="rect">
            <a:avLst/>
          </a:prstGeom>
        </p:spPr>
      </p:pic>
      <p:sp>
        <p:nvSpPr>
          <p:cNvPr id="15" name="Espace réservé du contenu 2"/>
          <p:cNvSpPr txBox="1">
            <a:spLocks/>
          </p:cNvSpPr>
          <p:nvPr/>
        </p:nvSpPr>
        <p:spPr>
          <a:xfrm>
            <a:off x="239909" y="1183604"/>
            <a:ext cx="5629814" cy="35283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sz="1400">
              <a:solidFill>
                <a:schemeClr val="tx1"/>
              </a:solidFill>
            </a:endParaRPr>
          </a:p>
        </p:txBody>
      </p:sp>
      <p:sp>
        <p:nvSpPr>
          <p:cNvPr id="11" name="Rectangle 10"/>
          <p:cNvSpPr/>
          <p:nvPr/>
        </p:nvSpPr>
        <p:spPr>
          <a:xfrm>
            <a:off x="179512" y="1131590"/>
            <a:ext cx="8772776" cy="36004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0" y="4803998"/>
            <a:ext cx="9144000" cy="360040"/>
          </a:xfrm>
          <a:prstGeom prst="rect">
            <a:avLst/>
          </a:prstGeom>
        </p:spPr>
      </p:pic>
      <p:sp>
        <p:nvSpPr>
          <p:cNvPr id="17" name="Espace réservé du texte 9">
            <a:extLst>
              <a:ext uri="{FF2B5EF4-FFF2-40B4-BE49-F238E27FC236}">
                <a16:creationId xmlns:a16="http://schemas.microsoft.com/office/drawing/2014/main" id="{B1DD6396-A72F-B945-ADA4-0071B20D8ADC}"/>
              </a:ext>
            </a:extLst>
          </p:cNvPr>
          <p:cNvSpPr>
            <a:spLocks noGrp="1"/>
          </p:cNvSpPr>
          <p:nvPr>
            <p:ph type="subTitle" idx="1"/>
          </p:nvPr>
        </p:nvSpPr>
        <p:spPr>
          <a:xfrm>
            <a:off x="7236296" y="4828762"/>
            <a:ext cx="1795717" cy="427278"/>
          </a:xfrm>
        </p:spPr>
        <p:txBody>
          <a:bodyPr>
            <a:noAutofit/>
          </a:bodyPr>
          <a:lstStyle/>
          <a:p>
            <a:pPr algn="l"/>
            <a:r>
              <a:rPr lang="fr-FR" sz="1050">
                <a:solidFill>
                  <a:schemeClr val="tx1"/>
                </a:solidFill>
              </a:rPr>
              <a:t>D’après </a:t>
            </a:r>
            <a:r>
              <a:rPr lang="fr-FR" sz="1050" b="1" err="1">
                <a:solidFill>
                  <a:schemeClr val="tx1"/>
                </a:solidFill>
              </a:rPr>
              <a:t>Alejandra</a:t>
            </a:r>
            <a:r>
              <a:rPr lang="fr-FR" sz="1050" b="1">
                <a:solidFill>
                  <a:schemeClr val="tx1"/>
                </a:solidFill>
              </a:rPr>
              <a:t> </a:t>
            </a:r>
            <a:r>
              <a:rPr lang="fr-FR" sz="1050" b="1" err="1">
                <a:solidFill>
                  <a:schemeClr val="tx1"/>
                </a:solidFill>
              </a:rPr>
              <a:t>Daruich</a:t>
            </a:r>
            <a:endParaRPr lang="fr-FR" sz="1050" b="1">
              <a:solidFill>
                <a:schemeClr val="tx1"/>
              </a:solidFill>
            </a:endParaRPr>
          </a:p>
        </p:txBody>
      </p:sp>
      <p:sp>
        <p:nvSpPr>
          <p:cNvPr id="6" name="ZoneTexte 5">
            <a:extLst>
              <a:ext uri="{FF2B5EF4-FFF2-40B4-BE49-F238E27FC236}">
                <a16:creationId xmlns:a16="http://schemas.microsoft.com/office/drawing/2014/main" id="{6A04E11D-8972-BB45-BE82-550D1AAFA5FA}"/>
              </a:ext>
            </a:extLst>
          </p:cNvPr>
          <p:cNvSpPr txBox="1"/>
          <p:nvPr/>
        </p:nvSpPr>
        <p:spPr>
          <a:xfrm>
            <a:off x="179511" y="670256"/>
            <a:ext cx="8852501" cy="338554"/>
          </a:xfrm>
          <a:prstGeom prst="rect">
            <a:avLst/>
          </a:prstGeom>
          <a:noFill/>
        </p:spPr>
        <p:txBody>
          <a:bodyPr wrap="square" rtlCol="0">
            <a:spAutoFit/>
          </a:bodyPr>
          <a:lstStyle/>
          <a:p>
            <a:r>
              <a:rPr lang="fr-FR" sz="1600" err="1">
                <a:solidFill>
                  <a:schemeClr val="tx1"/>
                </a:solidFill>
              </a:rPr>
              <a:t>Pathophysiology</a:t>
            </a:r>
            <a:r>
              <a:rPr lang="fr-FR" sz="1600">
                <a:solidFill>
                  <a:schemeClr val="tx1"/>
                </a:solidFill>
              </a:rPr>
              <a:t> of ROP: Basic </a:t>
            </a:r>
            <a:r>
              <a:rPr lang="fr-FR" sz="1600" err="1">
                <a:solidFill>
                  <a:schemeClr val="tx1"/>
                </a:solidFill>
              </a:rPr>
              <a:t>understanding</a:t>
            </a:r>
            <a:r>
              <a:rPr lang="fr-FR" sz="1600">
                <a:solidFill>
                  <a:schemeClr val="tx1"/>
                </a:solidFill>
              </a:rPr>
              <a:t>, </a:t>
            </a:r>
            <a:r>
              <a:rPr lang="fr-FR" sz="1600" err="1">
                <a:solidFill>
                  <a:schemeClr val="tx1"/>
                </a:solidFill>
              </a:rPr>
              <a:t>controversies</a:t>
            </a:r>
            <a:r>
              <a:rPr lang="fr-FR" sz="1600">
                <a:solidFill>
                  <a:schemeClr val="tx1"/>
                </a:solidFill>
              </a:rPr>
              <a:t> and future - Mary Elizabeth </a:t>
            </a:r>
            <a:r>
              <a:rPr lang="fr-FR" sz="1600" err="1">
                <a:solidFill>
                  <a:schemeClr val="tx1"/>
                </a:solidFill>
              </a:rPr>
              <a:t>Hartnett</a:t>
            </a:r>
            <a:endParaRPr lang="fr-FR" sz="1600">
              <a:solidFill>
                <a:schemeClr val="tx1"/>
              </a:solidFill>
            </a:endParaRPr>
          </a:p>
        </p:txBody>
      </p:sp>
      <p:sp>
        <p:nvSpPr>
          <p:cNvPr id="2" name="ZoneTexte 1">
            <a:extLst>
              <a:ext uri="{FF2B5EF4-FFF2-40B4-BE49-F238E27FC236}">
                <a16:creationId xmlns:a16="http://schemas.microsoft.com/office/drawing/2014/main" id="{84FCE4E8-4594-D9B5-459B-A75B8A6FEE34}"/>
              </a:ext>
            </a:extLst>
          </p:cNvPr>
          <p:cNvSpPr txBox="1"/>
          <p:nvPr/>
        </p:nvSpPr>
        <p:spPr>
          <a:xfrm>
            <a:off x="3233713" y="127247"/>
            <a:ext cx="5698997" cy="338554"/>
          </a:xfrm>
          <a:prstGeom prst="rect">
            <a:avLst/>
          </a:prstGeom>
          <a:noFill/>
          <a:ln>
            <a:noFill/>
          </a:ln>
        </p:spPr>
        <p:txBody>
          <a:bodyPr wrap="none" rtlCol="0">
            <a:spAutoFit/>
          </a:bodyPr>
          <a:lstStyle/>
          <a:p>
            <a:pPr algn="r"/>
            <a:r>
              <a:rPr lang="en-US" sz="1600">
                <a:solidFill>
                  <a:srgbClr val="0070C0"/>
                </a:solidFill>
                <a:latin typeface="Franklin Gothic Medium" panose="020B0603020102020204" pitchFamily="34" charset="0"/>
              </a:rPr>
              <a:t>Session 1. Retinopathy of prematurity: translation to treatment</a:t>
            </a:r>
          </a:p>
        </p:txBody>
      </p:sp>
      <p:sp>
        <p:nvSpPr>
          <p:cNvPr id="3" name="ZoneTexte 2">
            <a:extLst>
              <a:ext uri="{FF2B5EF4-FFF2-40B4-BE49-F238E27FC236}">
                <a16:creationId xmlns:a16="http://schemas.microsoft.com/office/drawing/2014/main" id="{0FDF63EE-4E81-D7AC-6135-5EEFC2FB32F7}"/>
              </a:ext>
            </a:extLst>
          </p:cNvPr>
          <p:cNvSpPr txBox="1"/>
          <p:nvPr/>
        </p:nvSpPr>
        <p:spPr>
          <a:xfrm>
            <a:off x="246441" y="1192942"/>
            <a:ext cx="8705847" cy="366254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fr-FR" dirty="0"/>
              <a:t>Hypoxie: </a:t>
            </a:r>
          </a:p>
          <a:p>
            <a:pPr>
              <a:spcAft>
                <a:spcPts val="1200"/>
              </a:spcAft>
            </a:pPr>
            <a:r>
              <a:rPr lang="fr-FR" dirty="0"/>
              <a:t>- La stabilisation du HIF (</a:t>
            </a:r>
            <a:r>
              <a:rPr lang="fr-FR" i="1" dirty="0" err="1"/>
              <a:t>Hypoxia</a:t>
            </a:r>
            <a:r>
              <a:rPr lang="fr-FR" i="1" dirty="0"/>
              <a:t> </a:t>
            </a:r>
            <a:r>
              <a:rPr lang="fr-FR" i="1" dirty="0" err="1"/>
              <a:t>inducible</a:t>
            </a:r>
            <a:r>
              <a:rPr lang="fr-FR" i="1" dirty="0"/>
              <a:t> factor</a:t>
            </a:r>
            <a:r>
              <a:rPr lang="fr-FR" dirty="0"/>
              <a:t>) par des inhibiteurs de </a:t>
            </a:r>
            <a:r>
              <a:rPr lang="fr-FR" dirty="0" err="1"/>
              <a:t>Prolyl</a:t>
            </a:r>
            <a:r>
              <a:rPr lang="fr-FR" dirty="0"/>
              <a:t> hydroxylase dans des modèles animaux de rétinopathie induite par oxygène conduit à: </a:t>
            </a:r>
          </a:p>
          <a:p>
            <a:pPr lvl="1">
              <a:spcAft>
                <a:spcPts val="1200"/>
              </a:spcAft>
            </a:pPr>
            <a:r>
              <a:rPr lang="fr-FR" dirty="0"/>
              <a:t>- une augmentation du VEGF, l’érythropoïétine et l’angiogenèse</a:t>
            </a:r>
          </a:p>
          <a:p>
            <a:pPr lvl="1">
              <a:spcAft>
                <a:spcPts val="1200"/>
              </a:spcAft>
            </a:pPr>
            <a:r>
              <a:rPr lang="fr-FR" dirty="0"/>
              <a:t>- une protection des capillaires formés</a:t>
            </a:r>
          </a:p>
          <a:p>
            <a:pPr marL="285750" indent="-285750">
              <a:spcAft>
                <a:spcPts val="1200"/>
              </a:spcAft>
              <a:buFont typeface="Arial" panose="020B0604020202020204" pitchFamily="34" charset="0"/>
              <a:buChar char="•"/>
            </a:pPr>
            <a:r>
              <a:rPr lang="fr-FR" dirty="0"/>
              <a:t>Futur: </a:t>
            </a:r>
          </a:p>
          <a:p>
            <a:pPr>
              <a:spcAft>
                <a:spcPts val="1200"/>
              </a:spcAft>
            </a:pPr>
            <a:r>
              <a:rPr lang="fr-FR" dirty="0"/>
              <a:t>- Études cliniques à long terme avec des doses basses d’érythropoïétine </a:t>
            </a:r>
          </a:p>
          <a:p>
            <a:pPr>
              <a:spcAft>
                <a:spcPts val="1200"/>
              </a:spcAft>
            </a:pPr>
            <a:r>
              <a:rPr lang="fr-FR" dirty="0"/>
              <a:t>- Etudes cliniques avec des inhibiteurs de </a:t>
            </a:r>
            <a:r>
              <a:rPr lang="fr-FR" dirty="0" err="1"/>
              <a:t>Prolyl</a:t>
            </a:r>
            <a:r>
              <a:rPr lang="fr-FR" dirty="0"/>
              <a:t> hydroxylase</a:t>
            </a:r>
          </a:p>
          <a:p>
            <a:pPr>
              <a:spcAft>
                <a:spcPts val="1200"/>
              </a:spcAft>
            </a:pPr>
            <a:r>
              <a:rPr lang="fr-CH" b="0" i="0" u="none" strike="noStrike" dirty="0">
                <a:solidFill>
                  <a:schemeClr val="tx2"/>
                </a:solidFill>
                <a:effectLst/>
                <a:latin typeface="BlinkMacSystemFont"/>
              </a:rPr>
              <a:t>				Références: PMID: 19057008, PMID: 37016003</a:t>
            </a:r>
            <a:endParaRPr lang="fr-FR" dirty="0">
              <a:solidFill>
                <a:schemeClr val="tx2"/>
              </a:solidFill>
            </a:endParaRPr>
          </a:p>
        </p:txBody>
      </p:sp>
    </p:spTree>
    <p:extLst>
      <p:ext uri="{BB962C8B-B14F-4D97-AF65-F5344CB8AC3E}">
        <p14:creationId xmlns:p14="http://schemas.microsoft.com/office/powerpoint/2010/main" val="767142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5252484" y="0"/>
            <a:ext cx="3891516" cy="593048"/>
          </a:xfrm>
          <a:prstGeom prst="rect">
            <a:avLst/>
          </a:prstGeom>
        </p:spPr>
      </p:pic>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r="42558" b="85032"/>
          <a:stretch/>
        </p:blipFill>
        <p:spPr>
          <a:xfrm>
            <a:off x="0" y="0"/>
            <a:ext cx="5252484" cy="593048"/>
          </a:xfrm>
          <a:prstGeom prst="rect">
            <a:avLst/>
          </a:prstGeom>
        </p:spPr>
      </p:pic>
      <p:sp>
        <p:nvSpPr>
          <p:cNvPr id="15" name="Espace réservé du contenu 2"/>
          <p:cNvSpPr txBox="1">
            <a:spLocks/>
          </p:cNvSpPr>
          <p:nvPr/>
        </p:nvSpPr>
        <p:spPr>
          <a:xfrm>
            <a:off x="239909" y="1183604"/>
            <a:ext cx="5629814" cy="35283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sz="1400">
              <a:solidFill>
                <a:schemeClr val="tx1"/>
              </a:solidFill>
            </a:endParaRPr>
          </a:p>
        </p:txBody>
      </p:sp>
      <p:sp>
        <p:nvSpPr>
          <p:cNvPr id="11" name="Rectangle 10"/>
          <p:cNvSpPr/>
          <p:nvPr/>
        </p:nvSpPr>
        <p:spPr>
          <a:xfrm>
            <a:off x="179512" y="1131590"/>
            <a:ext cx="8772776" cy="36004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0" y="4803998"/>
            <a:ext cx="9144000" cy="360040"/>
          </a:xfrm>
          <a:prstGeom prst="rect">
            <a:avLst/>
          </a:prstGeom>
        </p:spPr>
      </p:pic>
      <p:sp>
        <p:nvSpPr>
          <p:cNvPr id="17" name="Espace réservé du texte 9">
            <a:extLst>
              <a:ext uri="{FF2B5EF4-FFF2-40B4-BE49-F238E27FC236}">
                <a16:creationId xmlns:a16="http://schemas.microsoft.com/office/drawing/2014/main" id="{B1DD6396-A72F-B945-ADA4-0071B20D8ADC}"/>
              </a:ext>
            </a:extLst>
          </p:cNvPr>
          <p:cNvSpPr>
            <a:spLocks noGrp="1"/>
          </p:cNvSpPr>
          <p:nvPr>
            <p:ph type="subTitle" idx="1"/>
          </p:nvPr>
        </p:nvSpPr>
        <p:spPr>
          <a:xfrm>
            <a:off x="7236296" y="4828762"/>
            <a:ext cx="1795717" cy="427278"/>
          </a:xfrm>
        </p:spPr>
        <p:txBody>
          <a:bodyPr>
            <a:noAutofit/>
          </a:bodyPr>
          <a:lstStyle/>
          <a:p>
            <a:pPr algn="l"/>
            <a:r>
              <a:rPr lang="fr-FR" sz="1050">
                <a:solidFill>
                  <a:schemeClr val="tx1"/>
                </a:solidFill>
              </a:rPr>
              <a:t>D’après </a:t>
            </a:r>
            <a:r>
              <a:rPr lang="fr-FR" sz="1050" b="1" err="1">
                <a:solidFill>
                  <a:schemeClr val="tx1"/>
                </a:solidFill>
              </a:rPr>
              <a:t>Alejandra</a:t>
            </a:r>
            <a:r>
              <a:rPr lang="fr-FR" sz="1050" b="1">
                <a:solidFill>
                  <a:schemeClr val="tx1"/>
                </a:solidFill>
              </a:rPr>
              <a:t> </a:t>
            </a:r>
            <a:r>
              <a:rPr lang="fr-FR" sz="1050" b="1" err="1">
                <a:solidFill>
                  <a:schemeClr val="tx1"/>
                </a:solidFill>
              </a:rPr>
              <a:t>Daruich</a:t>
            </a:r>
            <a:endParaRPr lang="fr-FR" sz="1050" b="1">
              <a:solidFill>
                <a:schemeClr val="tx1"/>
              </a:solidFill>
            </a:endParaRPr>
          </a:p>
        </p:txBody>
      </p:sp>
      <p:sp>
        <p:nvSpPr>
          <p:cNvPr id="6" name="ZoneTexte 5">
            <a:extLst>
              <a:ext uri="{FF2B5EF4-FFF2-40B4-BE49-F238E27FC236}">
                <a16:creationId xmlns:a16="http://schemas.microsoft.com/office/drawing/2014/main" id="{6A04E11D-8972-BB45-BE82-550D1AAFA5FA}"/>
              </a:ext>
            </a:extLst>
          </p:cNvPr>
          <p:cNvSpPr txBox="1"/>
          <p:nvPr/>
        </p:nvSpPr>
        <p:spPr>
          <a:xfrm>
            <a:off x="179511" y="670256"/>
            <a:ext cx="8852501" cy="338554"/>
          </a:xfrm>
          <a:prstGeom prst="rect">
            <a:avLst/>
          </a:prstGeom>
          <a:noFill/>
        </p:spPr>
        <p:txBody>
          <a:bodyPr wrap="square" rtlCol="0">
            <a:spAutoFit/>
          </a:bodyPr>
          <a:lstStyle/>
          <a:p>
            <a:r>
              <a:rPr lang="fr-FR" sz="1600" err="1">
                <a:solidFill>
                  <a:schemeClr val="tx1"/>
                </a:solidFill>
              </a:rPr>
              <a:t>Pathophysiology</a:t>
            </a:r>
            <a:r>
              <a:rPr lang="fr-FR" sz="1600">
                <a:solidFill>
                  <a:schemeClr val="tx1"/>
                </a:solidFill>
              </a:rPr>
              <a:t> of ROP: Basic </a:t>
            </a:r>
            <a:r>
              <a:rPr lang="fr-FR" sz="1600" err="1">
                <a:solidFill>
                  <a:schemeClr val="tx1"/>
                </a:solidFill>
              </a:rPr>
              <a:t>understanding</a:t>
            </a:r>
            <a:r>
              <a:rPr lang="fr-FR" sz="1600">
                <a:solidFill>
                  <a:schemeClr val="tx1"/>
                </a:solidFill>
              </a:rPr>
              <a:t>, </a:t>
            </a:r>
            <a:r>
              <a:rPr lang="fr-FR" sz="1600" err="1">
                <a:solidFill>
                  <a:schemeClr val="tx1"/>
                </a:solidFill>
              </a:rPr>
              <a:t>controversies</a:t>
            </a:r>
            <a:r>
              <a:rPr lang="fr-FR" sz="1600">
                <a:solidFill>
                  <a:schemeClr val="tx1"/>
                </a:solidFill>
              </a:rPr>
              <a:t> and future - Mary Elizabeth </a:t>
            </a:r>
            <a:r>
              <a:rPr lang="fr-FR" sz="1600" err="1">
                <a:solidFill>
                  <a:schemeClr val="tx1"/>
                </a:solidFill>
              </a:rPr>
              <a:t>Hartnett</a:t>
            </a:r>
            <a:endParaRPr lang="fr-FR" sz="1600">
              <a:solidFill>
                <a:schemeClr val="tx1"/>
              </a:solidFill>
            </a:endParaRPr>
          </a:p>
        </p:txBody>
      </p:sp>
      <p:sp>
        <p:nvSpPr>
          <p:cNvPr id="2" name="ZoneTexte 1">
            <a:extLst>
              <a:ext uri="{FF2B5EF4-FFF2-40B4-BE49-F238E27FC236}">
                <a16:creationId xmlns:a16="http://schemas.microsoft.com/office/drawing/2014/main" id="{84FCE4E8-4594-D9B5-459B-A75B8A6FEE34}"/>
              </a:ext>
            </a:extLst>
          </p:cNvPr>
          <p:cNvSpPr txBox="1"/>
          <p:nvPr/>
        </p:nvSpPr>
        <p:spPr>
          <a:xfrm>
            <a:off x="3233713" y="127247"/>
            <a:ext cx="5698997" cy="338554"/>
          </a:xfrm>
          <a:prstGeom prst="rect">
            <a:avLst/>
          </a:prstGeom>
          <a:noFill/>
          <a:ln>
            <a:noFill/>
          </a:ln>
        </p:spPr>
        <p:txBody>
          <a:bodyPr wrap="none" rtlCol="0">
            <a:spAutoFit/>
          </a:bodyPr>
          <a:lstStyle/>
          <a:p>
            <a:pPr algn="r"/>
            <a:r>
              <a:rPr lang="en-US" sz="1600">
                <a:solidFill>
                  <a:srgbClr val="0070C0"/>
                </a:solidFill>
                <a:latin typeface="Franklin Gothic Medium" panose="020B0603020102020204" pitchFamily="34" charset="0"/>
              </a:rPr>
              <a:t>Session 1. Retinopathy of prematurity: translation to treatment</a:t>
            </a:r>
          </a:p>
        </p:txBody>
      </p:sp>
      <p:sp>
        <p:nvSpPr>
          <p:cNvPr id="3" name="ZoneTexte 2">
            <a:extLst>
              <a:ext uri="{FF2B5EF4-FFF2-40B4-BE49-F238E27FC236}">
                <a16:creationId xmlns:a16="http://schemas.microsoft.com/office/drawing/2014/main" id="{0FDF63EE-4E81-D7AC-6135-5EEFC2FB32F7}"/>
              </a:ext>
            </a:extLst>
          </p:cNvPr>
          <p:cNvSpPr txBox="1"/>
          <p:nvPr/>
        </p:nvSpPr>
        <p:spPr>
          <a:xfrm>
            <a:off x="246441" y="1192942"/>
            <a:ext cx="8705847" cy="338554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fr-FR" dirty="0"/>
              <a:t>Stress oxydant:</a:t>
            </a:r>
          </a:p>
          <a:p>
            <a:pPr>
              <a:spcAft>
                <a:spcPts val="1200"/>
              </a:spcAft>
            </a:pPr>
            <a:r>
              <a:rPr lang="fr-FR" dirty="0"/>
              <a:t>Le traitements anti-oxydants facilitent le développement vasculaire</a:t>
            </a:r>
          </a:p>
          <a:p>
            <a:pPr>
              <a:spcAft>
                <a:spcPts val="1200"/>
              </a:spcAft>
            </a:pPr>
            <a:r>
              <a:rPr lang="fr-FR" dirty="0"/>
              <a:t>La Vitamine E est en train d’être reconsidérée chez les prématurés </a:t>
            </a:r>
          </a:p>
          <a:p>
            <a:pPr>
              <a:spcAft>
                <a:spcPts val="1200"/>
              </a:spcAft>
            </a:pPr>
            <a:r>
              <a:rPr lang="fr-FR" dirty="0"/>
              <a:t>- Futur: </a:t>
            </a:r>
          </a:p>
          <a:p>
            <a:pPr>
              <a:spcAft>
                <a:spcPts val="1200"/>
              </a:spcAft>
            </a:pPr>
            <a:r>
              <a:rPr lang="fr-FR" dirty="0"/>
              <a:t>Améliorer les cibles dans la voie oxydative et améliorer la délivrance de médicaments</a:t>
            </a:r>
          </a:p>
          <a:p>
            <a:pPr>
              <a:spcAft>
                <a:spcPts val="1200"/>
              </a:spcAft>
            </a:pPr>
            <a:endParaRPr lang="fr-FR" dirty="0"/>
          </a:p>
          <a:p>
            <a:pPr>
              <a:spcAft>
                <a:spcPts val="1200"/>
              </a:spcAft>
            </a:pPr>
            <a:endParaRPr lang="fr-FR" dirty="0"/>
          </a:p>
          <a:p>
            <a:pPr>
              <a:spcAft>
                <a:spcPts val="1200"/>
              </a:spcAft>
            </a:pPr>
            <a:endParaRPr lang="fr-FR" dirty="0"/>
          </a:p>
        </p:txBody>
      </p:sp>
      <p:sp>
        <p:nvSpPr>
          <p:cNvPr id="8" name="ZoneTexte 7">
            <a:extLst>
              <a:ext uri="{FF2B5EF4-FFF2-40B4-BE49-F238E27FC236}">
                <a16:creationId xmlns:a16="http://schemas.microsoft.com/office/drawing/2014/main" id="{2EF537E3-E405-914E-F2DF-20F8B9CA83C7}"/>
              </a:ext>
            </a:extLst>
          </p:cNvPr>
          <p:cNvSpPr txBox="1"/>
          <p:nvPr/>
        </p:nvSpPr>
        <p:spPr>
          <a:xfrm>
            <a:off x="5930120" y="3435846"/>
            <a:ext cx="4572000" cy="369332"/>
          </a:xfrm>
          <a:prstGeom prst="rect">
            <a:avLst/>
          </a:prstGeom>
          <a:noFill/>
        </p:spPr>
        <p:txBody>
          <a:bodyPr wrap="square">
            <a:spAutoFit/>
          </a:bodyPr>
          <a:lstStyle/>
          <a:p>
            <a:pPr algn="l"/>
            <a:r>
              <a:rPr lang="fr-CH" b="0" i="0" u="none" strike="noStrike">
                <a:solidFill>
                  <a:srgbClr val="212121"/>
                </a:solidFill>
                <a:effectLst/>
                <a:latin typeface="+mj-lt"/>
              </a:rPr>
              <a:t>Référence: PMID: 34871765</a:t>
            </a:r>
          </a:p>
        </p:txBody>
      </p:sp>
    </p:spTree>
    <p:extLst>
      <p:ext uri="{BB962C8B-B14F-4D97-AF65-F5344CB8AC3E}">
        <p14:creationId xmlns:p14="http://schemas.microsoft.com/office/powerpoint/2010/main" val="726424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5252484" y="0"/>
            <a:ext cx="3891516" cy="593048"/>
          </a:xfrm>
          <a:prstGeom prst="rect">
            <a:avLst/>
          </a:prstGeom>
        </p:spPr>
      </p:pic>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r="42558" b="85032"/>
          <a:stretch/>
        </p:blipFill>
        <p:spPr>
          <a:xfrm>
            <a:off x="0" y="0"/>
            <a:ext cx="5252484" cy="593048"/>
          </a:xfrm>
          <a:prstGeom prst="rect">
            <a:avLst/>
          </a:prstGeom>
        </p:spPr>
      </p:pic>
      <p:sp>
        <p:nvSpPr>
          <p:cNvPr id="15" name="Espace réservé du contenu 2"/>
          <p:cNvSpPr txBox="1">
            <a:spLocks/>
          </p:cNvSpPr>
          <p:nvPr/>
        </p:nvSpPr>
        <p:spPr>
          <a:xfrm>
            <a:off x="239909" y="1183604"/>
            <a:ext cx="5629814" cy="35283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sz="1400">
              <a:solidFill>
                <a:schemeClr val="tx1"/>
              </a:solidFill>
            </a:endParaRPr>
          </a:p>
        </p:txBody>
      </p:sp>
      <p:sp>
        <p:nvSpPr>
          <p:cNvPr id="11" name="Rectangle 10"/>
          <p:cNvSpPr/>
          <p:nvPr/>
        </p:nvSpPr>
        <p:spPr>
          <a:xfrm>
            <a:off x="179512" y="1131590"/>
            <a:ext cx="8772776" cy="36004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0" y="4803998"/>
            <a:ext cx="9144000" cy="360040"/>
          </a:xfrm>
          <a:prstGeom prst="rect">
            <a:avLst/>
          </a:prstGeom>
        </p:spPr>
      </p:pic>
      <p:sp>
        <p:nvSpPr>
          <p:cNvPr id="17" name="Espace réservé du texte 9">
            <a:extLst>
              <a:ext uri="{FF2B5EF4-FFF2-40B4-BE49-F238E27FC236}">
                <a16:creationId xmlns:a16="http://schemas.microsoft.com/office/drawing/2014/main" id="{B1DD6396-A72F-B945-ADA4-0071B20D8ADC}"/>
              </a:ext>
            </a:extLst>
          </p:cNvPr>
          <p:cNvSpPr>
            <a:spLocks noGrp="1"/>
          </p:cNvSpPr>
          <p:nvPr>
            <p:ph type="subTitle" idx="1"/>
          </p:nvPr>
        </p:nvSpPr>
        <p:spPr>
          <a:xfrm>
            <a:off x="7236296" y="4828762"/>
            <a:ext cx="1795717" cy="427278"/>
          </a:xfrm>
        </p:spPr>
        <p:txBody>
          <a:bodyPr>
            <a:noAutofit/>
          </a:bodyPr>
          <a:lstStyle/>
          <a:p>
            <a:pPr algn="l"/>
            <a:r>
              <a:rPr lang="fr-FR" sz="1050">
                <a:solidFill>
                  <a:schemeClr val="tx1"/>
                </a:solidFill>
              </a:rPr>
              <a:t>D’après </a:t>
            </a:r>
            <a:r>
              <a:rPr lang="fr-FR" sz="1050" b="1" err="1">
                <a:solidFill>
                  <a:schemeClr val="tx1"/>
                </a:solidFill>
              </a:rPr>
              <a:t>Alejandra</a:t>
            </a:r>
            <a:r>
              <a:rPr lang="fr-FR" sz="1050" b="1">
                <a:solidFill>
                  <a:schemeClr val="tx1"/>
                </a:solidFill>
              </a:rPr>
              <a:t> </a:t>
            </a:r>
            <a:r>
              <a:rPr lang="fr-FR" sz="1050" b="1" err="1">
                <a:solidFill>
                  <a:schemeClr val="tx1"/>
                </a:solidFill>
              </a:rPr>
              <a:t>Daruich</a:t>
            </a:r>
            <a:endParaRPr lang="fr-FR" sz="1050" b="1">
              <a:solidFill>
                <a:schemeClr val="tx1"/>
              </a:solidFill>
            </a:endParaRPr>
          </a:p>
        </p:txBody>
      </p:sp>
      <p:sp>
        <p:nvSpPr>
          <p:cNvPr id="6" name="ZoneTexte 5">
            <a:extLst>
              <a:ext uri="{FF2B5EF4-FFF2-40B4-BE49-F238E27FC236}">
                <a16:creationId xmlns:a16="http://schemas.microsoft.com/office/drawing/2014/main" id="{6A04E11D-8972-BB45-BE82-550D1AAFA5FA}"/>
              </a:ext>
            </a:extLst>
          </p:cNvPr>
          <p:cNvSpPr txBox="1"/>
          <p:nvPr/>
        </p:nvSpPr>
        <p:spPr>
          <a:xfrm>
            <a:off x="179511" y="670256"/>
            <a:ext cx="8852501" cy="338554"/>
          </a:xfrm>
          <a:prstGeom prst="rect">
            <a:avLst/>
          </a:prstGeom>
          <a:noFill/>
        </p:spPr>
        <p:txBody>
          <a:bodyPr wrap="square" rtlCol="0">
            <a:spAutoFit/>
          </a:bodyPr>
          <a:lstStyle/>
          <a:p>
            <a:r>
              <a:rPr lang="fr-FR" sz="1600" err="1">
                <a:solidFill>
                  <a:schemeClr val="tx1"/>
                </a:solidFill>
              </a:rPr>
              <a:t>Pathophysiology</a:t>
            </a:r>
            <a:r>
              <a:rPr lang="fr-FR" sz="1600">
                <a:solidFill>
                  <a:schemeClr val="tx1"/>
                </a:solidFill>
              </a:rPr>
              <a:t> of ROP: Basic </a:t>
            </a:r>
            <a:r>
              <a:rPr lang="fr-FR" sz="1600" err="1">
                <a:solidFill>
                  <a:schemeClr val="tx1"/>
                </a:solidFill>
              </a:rPr>
              <a:t>understanding</a:t>
            </a:r>
            <a:r>
              <a:rPr lang="fr-FR" sz="1600">
                <a:solidFill>
                  <a:schemeClr val="tx1"/>
                </a:solidFill>
              </a:rPr>
              <a:t>, </a:t>
            </a:r>
            <a:r>
              <a:rPr lang="fr-FR" sz="1600" err="1">
                <a:solidFill>
                  <a:schemeClr val="tx1"/>
                </a:solidFill>
              </a:rPr>
              <a:t>controversies</a:t>
            </a:r>
            <a:r>
              <a:rPr lang="fr-FR" sz="1600">
                <a:solidFill>
                  <a:schemeClr val="tx1"/>
                </a:solidFill>
              </a:rPr>
              <a:t> and future - </a:t>
            </a:r>
            <a:r>
              <a:rPr lang="fr-FR" sz="1600">
                <a:solidFill>
                  <a:schemeClr val="accent1"/>
                </a:solidFill>
              </a:rPr>
              <a:t>Mary Elizabeth </a:t>
            </a:r>
            <a:r>
              <a:rPr lang="fr-FR" sz="1600" err="1">
                <a:solidFill>
                  <a:schemeClr val="accent1"/>
                </a:solidFill>
              </a:rPr>
              <a:t>Hartnett</a:t>
            </a:r>
            <a:endParaRPr lang="fr-FR" sz="1600">
              <a:solidFill>
                <a:schemeClr val="accent1"/>
              </a:solidFill>
            </a:endParaRPr>
          </a:p>
        </p:txBody>
      </p:sp>
      <p:sp>
        <p:nvSpPr>
          <p:cNvPr id="2" name="ZoneTexte 1">
            <a:extLst>
              <a:ext uri="{FF2B5EF4-FFF2-40B4-BE49-F238E27FC236}">
                <a16:creationId xmlns:a16="http://schemas.microsoft.com/office/drawing/2014/main" id="{84FCE4E8-4594-D9B5-459B-A75B8A6FEE34}"/>
              </a:ext>
            </a:extLst>
          </p:cNvPr>
          <p:cNvSpPr txBox="1"/>
          <p:nvPr/>
        </p:nvSpPr>
        <p:spPr>
          <a:xfrm>
            <a:off x="3233713" y="127247"/>
            <a:ext cx="5698997" cy="338554"/>
          </a:xfrm>
          <a:prstGeom prst="rect">
            <a:avLst/>
          </a:prstGeom>
          <a:noFill/>
          <a:ln>
            <a:noFill/>
          </a:ln>
        </p:spPr>
        <p:txBody>
          <a:bodyPr wrap="none" rtlCol="0">
            <a:spAutoFit/>
          </a:bodyPr>
          <a:lstStyle/>
          <a:p>
            <a:pPr algn="r"/>
            <a:r>
              <a:rPr lang="en-US" sz="1600">
                <a:solidFill>
                  <a:srgbClr val="0070C0"/>
                </a:solidFill>
                <a:latin typeface="Franklin Gothic Medium" panose="020B0603020102020204" pitchFamily="34" charset="0"/>
              </a:rPr>
              <a:t>Session 1. Retinopathy of prematurity: translation to treatment</a:t>
            </a:r>
          </a:p>
        </p:txBody>
      </p:sp>
      <p:sp>
        <p:nvSpPr>
          <p:cNvPr id="3" name="ZoneTexte 2">
            <a:extLst>
              <a:ext uri="{FF2B5EF4-FFF2-40B4-BE49-F238E27FC236}">
                <a16:creationId xmlns:a16="http://schemas.microsoft.com/office/drawing/2014/main" id="{0FDF63EE-4E81-D7AC-6135-5EEFC2FB32F7}"/>
              </a:ext>
            </a:extLst>
          </p:cNvPr>
          <p:cNvSpPr txBox="1"/>
          <p:nvPr/>
        </p:nvSpPr>
        <p:spPr>
          <a:xfrm>
            <a:off x="246441" y="1192942"/>
            <a:ext cx="8705847" cy="409342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fr-FR" dirty="0"/>
              <a:t>Inflammation</a:t>
            </a:r>
          </a:p>
          <a:p>
            <a:pPr>
              <a:spcAft>
                <a:spcPts val="1200"/>
              </a:spcAft>
            </a:pPr>
            <a:r>
              <a:rPr lang="fr-FR" dirty="0"/>
              <a:t>- Association entre bactériémie et ROP</a:t>
            </a:r>
          </a:p>
          <a:p>
            <a:pPr>
              <a:spcAft>
                <a:spcPts val="1200"/>
              </a:spcAft>
            </a:pPr>
            <a:r>
              <a:rPr lang="fr-FR" dirty="0"/>
              <a:t>- Le sepsis néonatal est impliqué dans le développement de la ROP et la perte visuelle</a:t>
            </a:r>
          </a:p>
          <a:p>
            <a:pPr>
              <a:spcAft>
                <a:spcPts val="1200"/>
              </a:spcAft>
            </a:pPr>
            <a:r>
              <a:rPr lang="fr-FR" dirty="0"/>
              <a:t>- Effets de l’inflammation dans le cerveau</a:t>
            </a:r>
          </a:p>
          <a:p>
            <a:pPr>
              <a:spcAft>
                <a:spcPts val="1200"/>
              </a:spcAft>
            </a:pPr>
            <a:r>
              <a:rPr lang="fr-FR" dirty="0"/>
              <a:t>- Futur:</a:t>
            </a:r>
          </a:p>
          <a:p>
            <a:pPr>
              <a:spcAft>
                <a:spcPts val="1200"/>
              </a:spcAft>
            </a:pPr>
            <a:r>
              <a:rPr lang="fr-FR" dirty="0"/>
              <a:t>Des études multicentriques pour comprendre les facteurs impliqués dans la physiopathologie de la ROP</a:t>
            </a:r>
          </a:p>
          <a:p>
            <a:pPr>
              <a:spcAft>
                <a:spcPts val="1200"/>
              </a:spcAft>
            </a:pPr>
            <a:endParaRPr lang="fr-FR" dirty="0"/>
          </a:p>
          <a:p>
            <a:pPr>
              <a:spcAft>
                <a:spcPts val="1200"/>
              </a:spcAft>
            </a:pPr>
            <a:endParaRPr lang="fr-FR" dirty="0"/>
          </a:p>
          <a:p>
            <a:pPr>
              <a:spcAft>
                <a:spcPts val="1200"/>
              </a:spcAft>
            </a:pPr>
            <a:endParaRPr lang="fr-FR" dirty="0"/>
          </a:p>
        </p:txBody>
      </p:sp>
    </p:spTree>
    <p:extLst>
      <p:ext uri="{BB962C8B-B14F-4D97-AF65-F5344CB8AC3E}">
        <p14:creationId xmlns:p14="http://schemas.microsoft.com/office/powerpoint/2010/main" val="471073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5252484" y="0"/>
            <a:ext cx="3891516" cy="593048"/>
          </a:xfrm>
          <a:prstGeom prst="rect">
            <a:avLst/>
          </a:prstGeom>
        </p:spPr>
      </p:pic>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r="42558" b="85032"/>
          <a:stretch/>
        </p:blipFill>
        <p:spPr>
          <a:xfrm>
            <a:off x="0" y="0"/>
            <a:ext cx="5252484" cy="593048"/>
          </a:xfrm>
          <a:prstGeom prst="rect">
            <a:avLst/>
          </a:prstGeom>
        </p:spPr>
      </p:pic>
      <p:sp>
        <p:nvSpPr>
          <p:cNvPr id="15" name="Espace réservé du contenu 2"/>
          <p:cNvSpPr txBox="1">
            <a:spLocks/>
          </p:cNvSpPr>
          <p:nvPr/>
        </p:nvSpPr>
        <p:spPr>
          <a:xfrm>
            <a:off x="239909" y="1183604"/>
            <a:ext cx="5629814" cy="35283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sz="1400">
              <a:solidFill>
                <a:schemeClr val="tx1"/>
              </a:solidFill>
            </a:endParaRPr>
          </a:p>
        </p:txBody>
      </p:sp>
      <p:sp>
        <p:nvSpPr>
          <p:cNvPr id="11" name="Rectangle 10"/>
          <p:cNvSpPr/>
          <p:nvPr/>
        </p:nvSpPr>
        <p:spPr>
          <a:xfrm>
            <a:off x="179512" y="1131590"/>
            <a:ext cx="8772776" cy="36004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0" y="4803998"/>
            <a:ext cx="9144000" cy="360040"/>
          </a:xfrm>
          <a:prstGeom prst="rect">
            <a:avLst/>
          </a:prstGeom>
        </p:spPr>
      </p:pic>
      <p:sp>
        <p:nvSpPr>
          <p:cNvPr id="17" name="Espace réservé du texte 9">
            <a:extLst>
              <a:ext uri="{FF2B5EF4-FFF2-40B4-BE49-F238E27FC236}">
                <a16:creationId xmlns:a16="http://schemas.microsoft.com/office/drawing/2014/main" id="{B1DD6396-A72F-B945-ADA4-0071B20D8ADC}"/>
              </a:ext>
            </a:extLst>
          </p:cNvPr>
          <p:cNvSpPr>
            <a:spLocks noGrp="1"/>
          </p:cNvSpPr>
          <p:nvPr>
            <p:ph type="subTitle" idx="1"/>
          </p:nvPr>
        </p:nvSpPr>
        <p:spPr>
          <a:xfrm>
            <a:off x="7236296" y="4828762"/>
            <a:ext cx="1795717" cy="427278"/>
          </a:xfrm>
        </p:spPr>
        <p:txBody>
          <a:bodyPr>
            <a:noAutofit/>
          </a:bodyPr>
          <a:lstStyle/>
          <a:p>
            <a:pPr algn="l"/>
            <a:r>
              <a:rPr lang="fr-FR" sz="1050">
                <a:solidFill>
                  <a:schemeClr val="tx1"/>
                </a:solidFill>
              </a:rPr>
              <a:t>D’après </a:t>
            </a:r>
            <a:r>
              <a:rPr lang="fr-FR" sz="1050" b="1" err="1">
                <a:solidFill>
                  <a:schemeClr val="tx1"/>
                </a:solidFill>
              </a:rPr>
              <a:t>Alejandra</a:t>
            </a:r>
            <a:r>
              <a:rPr lang="fr-FR" sz="1050" b="1">
                <a:solidFill>
                  <a:schemeClr val="tx1"/>
                </a:solidFill>
              </a:rPr>
              <a:t> </a:t>
            </a:r>
            <a:r>
              <a:rPr lang="fr-FR" sz="1050" b="1" err="1">
                <a:solidFill>
                  <a:schemeClr val="tx1"/>
                </a:solidFill>
              </a:rPr>
              <a:t>Daruich</a:t>
            </a:r>
            <a:endParaRPr lang="fr-FR" sz="1050" b="1">
              <a:solidFill>
                <a:schemeClr val="tx1"/>
              </a:solidFill>
            </a:endParaRPr>
          </a:p>
        </p:txBody>
      </p:sp>
      <p:sp>
        <p:nvSpPr>
          <p:cNvPr id="6" name="ZoneTexte 5">
            <a:extLst>
              <a:ext uri="{FF2B5EF4-FFF2-40B4-BE49-F238E27FC236}">
                <a16:creationId xmlns:a16="http://schemas.microsoft.com/office/drawing/2014/main" id="{6A04E11D-8972-BB45-BE82-550D1AAFA5FA}"/>
              </a:ext>
            </a:extLst>
          </p:cNvPr>
          <p:cNvSpPr txBox="1"/>
          <p:nvPr/>
        </p:nvSpPr>
        <p:spPr>
          <a:xfrm>
            <a:off x="179511" y="670256"/>
            <a:ext cx="8852501" cy="338554"/>
          </a:xfrm>
          <a:prstGeom prst="rect">
            <a:avLst/>
          </a:prstGeom>
          <a:noFill/>
        </p:spPr>
        <p:txBody>
          <a:bodyPr wrap="square" rtlCol="0">
            <a:spAutoFit/>
          </a:bodyPr>
          <a:lstStyle/>
          <a:p>
            <a:r>
              <a:rPr lang="fr-FR" sz="1600" err="1">
                <a:solidFill>
                  <a:schemeClr val="tx1"/>
                </a:solidFill>
              </a:rPr>
              <a:t>Pathophysiology</a:t>
            </a:r>
            <a:r>
              <a:rPr lang="fr-FR" sz="1600">
                <a:solidFill>
                  <a:schemeClr val="tx1"/>
                </a:solidFill>
              </a:rPr>
              <a:t> of ROP: Basic </a:t>
            </a:r>
            <a:r>
              <a:rPr lang="fr-FR" sz="1600" err="1">
                <a:solidFill>
                  <a:schemeClr val="tx1"/>
                </a:solidFill>
              </a:rPr>
              <a:t>understanding</a:t>
            </a:r>
            <a:r>
              <a:rPr lang="fr-FR" sz="1600">
                <a:solidFill>
                  <a:schemeClr val="tx1"/>
                </a:solidFill>
              </a:rPr>
              <a:t>, </a:t>
            </a:r>
            <a:r>
              <a:rPr lang="fr-FR" sz="1600" err="1">
                <a:solidFill>
                  <a:schemeClr val="tx1"/>
                </a:solidFill>
              </a:rPr>
              <a:t>controversies</a:t>
            </a:r>
            <a:r>
              <a:rPr lang="fr-FR" sz="1600">
                <a:solidFill>
                  <a:schemeClr val="tx1"/>
                </a:solidFill>
              </a:rPr>
              <a:t> and future - Mary Elizabeth </a:t>
            </a:r>
            <a:r>
              <a:rPr lang="fr-FR" sz="1600" err="1">
                <a:solidFill>
                  <a:schemeClr val="tx1"/>
                </a:solidFill>
              </a:rPr>
              <a:t>Hartnett</a:t>
            </a:r>
            <a:endParaRPr lang="fr-FR" sz="1600">
              <a:solidFill>
                <a:schemeClr val="tx1"/>
              </a:solidFill>
            </a:endParaRPr>
          </a:p>
        </p:txBody>
      </p:sp>
      <p:sp>
        <p:nvSpPr>
          <p:cNvPr id="2" name="ZoneTexte 1">
            <a:extLst>
              <a:ext uri="{FF2B5EF4-FFF2-40B4-BE49-F238E27FC236}">
                <a16:creationId xmlns:a16="http://schemas.microsoft.com/office/drawing/2014/main" id="{84FCE4E8-4594-D9B5-459B-A75B8A6FEE34}"/>
              </a:ext>
            </a:extLst>
          </p:cNvPr>
          <p:cNvSpPr txBox="1"/>
          <p:nvPr/>
        </p:nvSpPr>
        <p:spPr>
          <a:xfrm>
            <a:off x="3233713" y="127247"/>
            <a:ext cx="5698997" cy="338554"/>
          </a:xfrm>
          <a:prstGeom prst="rect">
            <a:avLst/>
          </a:prstGeom>
          <a:noFill/>
          <a:ln>
            <a:noFill/>
          </a:ln>
        </p:spPr>
        <p:txBody>
          <a:bodyPr wrap="none" rtlCol="0">
            <a:spAutoFit/>
          </a:bodyPr>
          <a:lstStyle/>
          <a:p>
            <a:pPr algn="r"/>
            <a:r>
              <a:rPr lang="en-US" sz="1600">
                <a:solidFill>
                  <a:srgbClr val="0070C0"/>
                </a:solidFill>
                <a:latin typeface="Franklin Gothic Medium" panose="020B0603020102020204" pitchFamily="34" charset="0"/>
              </a:rPr>
              <a:t>Session 1. Retinopathy of prematurity: translation to treatment</a:t>
            </a:r>
          </a:p>
        </p:txBody>
      </p:sp>
      <p:sp>
        <p:nvSpPr>
          <p:cNvPr id="3" name="ZoneTexte 2">
            <a:extLst>
              <a:ext uri="{FF2B5EF4-FFF2-40B4-BE49-F238E27FC236}">
                <a16:creationId xmlns:a16="http://schemas.microsoft.com/office/drawing/2014/main" id="{0FDF63EE-4E81-D7AC-6135-5EEFC2FB32F7}"/>
              </a:ext>
            </a:extLst>
          </p:cNvPr>
          <p:cNvSpPr txBox="1"/>
          <p:nvPr/>
        </p:nvSpPr>
        <p:spPr>
          <a:xfrm>
            <a:off x="246441" y="1192942"/>
            <a:ext cx="8705847" cy="381642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fr-FR" dirty="0"/>
              <a:t>Nutrition</a:t>
            </a:r>
          </a:p>
          <a:p>
            <a:pPr>
              <a:spcAft>
                <a:spcPts val="1200"/>
              </a:spcAft>
            </a:pPr>
            <a:r>
              <a:rPr lang="fr-FR" dirty="0"/>
              <a:t>Lipides: acide docosahexaénoïque/arachidonique</a:t>
            </a:r>
          </a:p>
          <a:p>
            <a:pPr>
              <a:spcAft>
                <a:spcPts val="1200"/>
              </a:spcAft>
            </a:pPr>
            <a:r>
              <a:rPr lang="fr-FR" dirty="0"/>
              <a:t>Peptides : réduction de la ROP et neuroprotection dans des modèles animaux</a:t>
            </a:r>
          </a:p>
          <a:p>
            <a:pPr marL="285750" indent="-285750">
              <a:spcAft>
                <a:spcPts val="1200"/>
              </a:spcAft>
              <a:buFont typeface="Arial" panose="020B0604020202020204" pitchFamily="34" charset="0"/>
              <a:buChar char="•"/>
            </a:pPr>
            <a:r>
              <a:rPr lang="fr-FR" dirty="0"/>
              <a:t>Interactions </a:t>
            </a:r>
            <a:r>
              <a:rPr lang="fr-FR" dirty="0" err="1"/>
              <a:t>materno</a:t>
            </a:r>
            <a:r>
              <a:rPr lang="fr-FR" dirty="0"/>
              <a:t>-fœtales:</a:t>
            </a:r>
          </a:p>
          <a:p>
            <a:pPr>
              <a:spcAft>
                <a:spcPts val="1200"/>
              </a:spcAft>
            </a:pPr>
            <a:r>
              <a:rPr lang="fr-FR" dirty="0"/>
              <a:t>Caroténoïdes en prénatal: réduction de la ROP dans des modèles animaux</a:t>
            </a:r>
          </a:p>
          <a:p>
            <a:pPr marL="285750" indent="-285750">
              <a:spcAft>
                <a:spcPts val="1200"/>
              </a:spcAft>
              <a:buFont typeface="Arial" panose="020B0604020202020204" pitchFamily="34" charset="0"/>
              <a:buChar char="•"/>
            </a:pPr>
            <a:r>
              <a:rPr lang="fr-FR" dirty="0"/>
              <a:t>Futur:</a:t>
            </a:r>
          </a:p>
          <a:p>
            <a:pPr>
              <a:spcAft>
                <a:spcPts val="1200"/>
              </a:spcAft>
            </a:pPr>
            <a:r>
              <a:rPr lang="fr-FR" dirty="0"/>
              <a:t>Nutrition/supplémentation chez les mères et les nouveau-nés </a:t>
            </a:r>
          </a:p>
          <a:p>
            <a:pPr>
              <a:spcAft>
                <a:spcPts val="1200"/>
              </a:spcAft>
            </a:pPr>
            <a:r>
              <a:rPr lang="fr-CH" b="0" i="0" u="none" strike="noStrike" dirty="0">
                <a:solidFill>
                  <a:srgbClr val="212121"/>
                </a:solidFill>
                <a:effectLst/>
                <a:latin typeface="BlinkMacSystemFont"/>
              </a:rPr>
              <a:t>PMID: 37382945</a:t>
            </a:r>
          </a:p>
          <a:p>
            <a:pPr>
              <a:spcAft>
                <a:spcPts val="1200"/>
              </a:spcAft>
            </a:pPr>
            <a:endParaRPr lang="fr-FR" dirty="0"/>
          </a:p>
        </p:txBody>
      </p:sp>
    </p:spTree>
    <p:extLst>
      <p:ext uri="{BB962C8B-B14F-4D97-AF65-F5344CB8AC3E}">
        <p14:creationId xmlns:p14="http://schemas.microsoft.com/office/powerpoint/2010/main" val="2281270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5252484" y="0"/>
            <a:ext cx="3891516" cy="593048"/>
          </a:xfrm>
          <a:prstGeom prst="rect">
            <a:avLst/>
          </a:prstGeom>
        </p:spPr>
      </p:pic>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r="42558" b="85032"/>
          <a:stretch/>
        </p:blipFill>
        <p:spPr>
          <a:xfrm>
            <a:off x="0" y="0"/>
            <a:ext cx="5252484" cy="593048"/>
          </a:xfrm>
          <a:prstGeom prst="rect">
            <a:avLst/>
          </a:prstGeom>
        </p:spPr>
      </p:pic>
      <p:sp>
        <p:nvSpPr>
          <p:cNvPr id="15" name="Espace réservé du contenu 2"/>
          <p:cNvSpPr txBox="1">
            <a:spLocks/>
          </p:cNvSpPr>
          <p:nvPr/>
        </p:nvSpPr>
        <p:spPr>
          <a:xfrm>
            <a:off x="239909" y="1183604"/>
            <a:ext cx="5629814" cy="35283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sz="1400">
              <a:solidFill>
                <a:schemeClr val="tx1"/>
              </a:solidFill>
            </a:endParaRPr>
          </a:p>
        </p:txBody>
      </p:sp>
      <p:sp>
        <p:nvSpPr>
          <p:cNvPr id="11" name="Rectangle 10"/>
          <p:cNvSpPr/>
          <p:nvPr/>
        </p:nvSpPr>
        <p:spPr>
          <a:xfrm>
            <a:off x="179512" y="1131590"/>
            <a:ext cx="8772776" cy="36004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0" y="4803998"/>
            <a:ext cx="9144000" cy="360040"/>
          </a:xfrm>
          <a:prstGeom prst="rect">
            <a:avLst/>
          </a:prstGeom>
        </p:spPr>
      </p:pic>
      <p:sp>
        <p:nvSpPr>
          <p:cNvPr id="17" name="Espace réservé du texte 9">
            <a:extLst>
              <a:ext uri="{FF2B5EF4-FFF2-40B4-BE49-F238E27FC236}">
                <a16:creationId xmlns:a16="http://schemas.microsoft.com/office/drawing/2014/main" id="{B1DD6396-A72F-B945-ADA4-0071B20D8ADC}"/>
              </a:ext>
            </a:extLst>
          </p:cNvPr>
          <p:cNvSpPr>
            <a:spLocks noGrp="1"/>
          </p:cNvSpPr>
          <p:nvPr>
            <p:ph type="subTitle" idx="1"/>
          </p:nvPr>
        </p:nvSpPr>
        <p:spPr>
          <a:xfrm>
            <a:off x="7236296" y="4828762"/>
            <a:ext cx="1795717" cy="427278"/>
          </a:xfrm>
        </p:spPr>
        <p:txBody>
          <a:bodyPr>
            <a:noAutofit/>
          </a:bodyPr>
          <a:lstStyle/>
          <a:p>
            <a:pPr algn="l"/>
            <a:r>
              <a:rPr lang="fr-FR" sz="1050">
                <a:solidFill>
                  <a:schemeClr val="tx1"/>
                </a:solidFill>
              </a:rPr>
              <a:t>D’après </a:t>
            </a:r>
            <a:r>
              <a:rPr lang="fr-FR" sz="1050" b="1" err="1">
                <a:solidFill>
                  <a:schemeClr val="tx1"/>
                </a:solidFill>
              </a:rPr>
              <a:t>Alejandra</a:t>
            </a:r>
            <a:r>
              <a:rPr lang="fr-FR" sz="1050" b="1">
                <a:solidFill>
                  <a:schemeClr val="tx1"/>
                </a:solidFill>
              </a:rPr>
              <a:t> </a:t>
            </a:r>
            <a:r>
              <a:rPr lang="fr-FR" sz="1050" b="1" err="1">
                <a:solidFill>
                  <a:schemeClr val="tx1"/>
                </a:solidFill>
              </a:rPr>
              <a:t>Daruich</a:t>
            </a:r>
            <a:endParaRPr lang="fr-FR" sz="1050" b="1">
              <a:solidFill>
                <a:schemeClr val="tx1"/>
              </a:solidFill>
            </a:endParaRPr>
          </a:p>
        </p:txBody>
      </p:sp>
      <p:sp>
        <p:nvSpPr>
          <p:cNvPr id="6" name="ZoneTexte 5">
            <a:extLst>
              <a:ext uri="{FF2B5EF4-FFF2-40B4-BE49-F238E27FC236}">
                <a16:creationId xmlns:a16="http://schemas.microsoft.com/office/drawing/2014/main" id="{6A04E11D-8972-BB45-BE82-550D1AAFA5FA}"/>
              </a:ext>
            </a:extLst>
          </p:cNvPr>
          <p:cNvSpPr txBox="1"/>
          <p:nvPr/>
        </p:nvSpPr>
        <p:spPr>
          <a:xfrm>
            <a:off x="179511" y="670256"/>
            <a:ext cx="8852501" cy="338554"/>
          </a:xfrm>
          <a:prstGeom prst="rect">
            <a:avLst/>
          </a:prstGeom>
          <a:noFill/>
        </p:spPr>
        <p:txBody>
          <a:bodyPr wrap="square" rtlCol="0">
            <a:spAutoFit/>
          </a:bodyPr>
          <a:lstStyle/>
          <a:p>
            <a:r>
              <a:rPr lang="fr-FR" sz="1600" err="1">
                <a:solidFill>
                  <a:schemeClr val="tx1"/>
                </a:solidFill>
              </a:rPr>
              <a:t>Pathophysiology</a:t>
            </a:r>
            <a:r>
              <a:rPr lang="fr-FR" sz="1600">
                <a:solidFill>
                  <a:schemeClr val="tx1"/>
                </a:solidFill>
              </a:rPr>
              <a:t> of ROP: Basic </a:t>
            </a:r>
            <a:r>
              <a:rPr lang="fr-FR" sz="1600" err="1">
                <a:solidFill>
                  <a:schemeClr val="tx1"/>
                </a:solidFill>
              </a:rPr>
              <a:t>understanding</a:t>
            </a:r>
            <a:r>
              <a:rPr lang="fr-FR" sz="1600">
                <a:solidFill>
                  <a:schemeClr val="tx1"/>
                </a:solidFill>
              </a:rPr>
              <a:t>, </a:t>
            </a:r>
            <a:r>
              <a:rPr lang="fr-FR" sz="1600" err="1">
                <a:solidFill>
                  <a:schemeClr val="tx1"/>
                </a:solidFill>
              </a:rPr>
              <a:t>controversies</a:t>
            </a:r>
            <a:r>
              <a:rPr lang="fr-FR" sz="1600">
                <a:solidFill>
                  <a:schemeClr val="tx1"/>
                </a:solidFill>
              </a:rPr>
              <a:t> and future - Mary Elizabeth </a:t>
            </a:r>
            <a:r>
              <a:rPr lang="fr-FR" sz="1600" err="1">
                <a:solidFill>
                  <a:schemeClr val="tx1"/>
                </a:solidFill>
              </a:rPr>
              <a:t>Hartnett</a:t>
            </a:r>
            <a:endParaRPr lang="fr-FR" sz="1600">
              <a:solidFill>
                <a:schemeClr val="tx1"/>
              </a:solidFill>
            </a:endParaRPr>
          </a:p>
        </p:txBody>
      </p:sp>
      <p:sp>
        <p:nvSpPr>
          <p:cNvPr id="2" name="ZoneTexte 1">
            <a:extLst>
              <a:ext uri="{FF2B5EF4-FFF2-40B4-BE49-F238E27FC236}">
                <a16:creationId xmlns:a16="http://schemas.microsoft.com/office/drawing/2014/main" id="{84FCE4E8-4594-D9B5-459B-A75B8A6FEE34}"/>
              </a:ext>
            </a:extLst>
          </p:cNvPr>
          <p:cNvSpPr txBox="1"/>
          <p:nvPr/>
        </p:nvSpPr>
        <p:spPr>
          <a:xfrm>
            <a:off x="3233713" y="127247"/>
            <a:ext cx="5698997" cy="338554"/>
          </a:xfrm>
          <a:prstGeom prst="rect">
            <a:avLst/>
          </a:prstGeom>
          <a:noFill/>
          <a:ln>
            <a:noFill/>
          </a:ln>
        </p:spPr>
        <p:txBody>
          <a:bodyPr wrap="none" rtlCol="0">
            <a:spAutoFit/>
          </a:bodyPr>
          <a:lstStyle/>
          <a:p>
            <a:pPr algn="r"/>
            <a:r>
              <a:rPr lang="en-US" sz="1600">
                <a:solidFill>
                  <a:srgbClr val="0070C0"/>
                </a:solidFill>
                <a:latin typeface="Franklin Gothic Medium" panose="020B0603020102020204" pitchFamily="34" charset="0"/>
              </a:rPr>
              <a:t>Session 1. Retinopathy of prematurity: translation to treatment</a:t>
            </a:r>
          </a:p>
        </p:txBody>
      </p:sp>
      <p:sp>
        <p:nvSpPr>
          <p:cNvPr id="3" name="ZoneTexte 2">
            <a:extLst>
              <a:ext uri="{FF2B5EF4-FFF2-40B4-BE49-F238E27FC236}">
                <a16:creationId xmlns:a16="http://schemas.microsoft.com/office/drawing/2014/main" id="{0FDF63EE-4E81-D7AC-6135-5EEFC2FB32F7}"/>
              </a:ext>
            </a:extLst>
          </p:cNvPr>
          <p:cNvSpPr txBox="1"/>
          <p:nvPr/>
        </p:nvSpPr>
        <p:spPr>
          <a:xfrm>
            <a:off x="246441" y="1192942"/>
            <a:ext cx="8705847" cy="366254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fr-FR" dirty="0"/>
              <a:t>Inhibition de l’</a:t>
            </a:r>
            <a:r>
              <a:rPr lang="fr-FR" dirty="0" err="1"/>
              <a:t>adréno</a:t>
            </a:r>
            <a:r>
              <a:rPr lang="fr-FR" dirty="0"/>
              <a:t>-récepteur</a:t>
            </a:r>
          </a:p>
          <a:p>
            <a:pPr>
              <a:spcAft>
                <a:spcPts val="1200"/>
              </a:spcAft>
            </a:pPr>
            <a:r>
              <a:rPr lang="fr-FR" dirty="0"/>
              <a:t>- Propanolol systémique: pas sûr chez le prématuré</a:t>
            </a:r>
          </a:p>
          <a:p>
            <a:pPr>
              <a:spcAft>
                <a:spcPts val="1200"/>
              </a:spcAft>
            </a:pPr>
            <a:r>
              <a:rPr lang="fr-FR" dirty="0"/>
              <a:t>- Des gouttes de propanolol 0.2% dans les stades 1 et 2 de ROP ont montré moins d’évolution vers un stade 3 que des contrôles historiques.</a:t>
            </a:r>
          </a:p>
          <a:p>
            <a:pPr marL="285750" indent="-285750">
              <a:spcAft>
                <a:spcPts val="1200"/>
              </a:spcAft>
              <a:buFont typeface="Arial" panose="020B0604020202020204" pitchFamily="34" charset="0"/>
              <a:buChar char="•"/>
            </a:pPr>
            <a:r>
              <a:rPr lang="fr-FR" dirty="0"/>
              <a:t>Futur:</a:t>
            </a:r>
          </a:p>
          <a:p>
            <a:pPr>
              <a:spcAft>
                <a:spcPts val="1200"/>
              </a:spcAft>
            </a:pPr>
            <a:r>
              <a:rPr lang="fr-FR" dirty="0"/>
              <a:t>- Plus grandes études cliniques avec groupe témoin </a:t>
            </a:r>
          </a:p>
          <a:p>
            <a:pPr>
              <a:spcAft>
                <a:spcPts val="1200"/>
              </a:spcAft>
            </a:pPr>
            <a:endParaRPr lang="fr-FR" dirty="0"/>
          </a:p>
          <a:p>
            <a:pPr>
              <a:spcAft>
                <a:spcPts val="1200"/>
              </a:spcAft>
            </a:pPr>
            <a:r>
              <a:rPr lang="fr-CH" b="0" i="0" u="none" strike="noStrike" dirty="0">
                <a:solidFill>
                  <a:srgbClr val="212121"/>
                </a:solidFill>
                <a:effectLst/>
                <a:latin typeface="BlinkMacSystemFont"/>
              </a:rPr>
              <a:t>PMID: 37199226</a:t>
            </a:r>
          </a:p>
          <a:p>
            <a:pPr>
              <a:spcAft>
                <a:spcPts val="1200"/>
              </a:spcAft>
            </a:pPr>
            <a:endParaRPr lang="fr-FR" dirty="0"/>
          </a:p>
        </p:txBody>
      </p:sp>
    </p:spTree>
    <p:extLst>
      <p:ext uri="{BB962C8B-B14F-4D97-AF65-F5344CB8AC3E}">
        <p14:creationId xmlns:p14="http://schemas.microsoft.com/office/powerpoint/2010/main" val="1650114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5252484" y="0"/>
            <a:ext cx="3891516" cy="593048"/>
          </a:xfrm>
          <a:prstGeom prst="rect">
            <a:avLst/>
          </a:prstGeom>
        </p:spPr>
      </p:pic>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r="42558" b="85032"/>
          <a:stretch/>
        </p:blipFill>
        <p:spPr>
          <a:xfrm>
            <a:off x="0" y="0"/>
            <a:ext cx="5252484" cy="593048"/>
          </a:xfrm>
          <a:prstGeom prst="rect">
            <a:avLst/>
          </a:prstGeom>
        </p:spPr>
      </p:pic>
      <p:sp>
        <p:nvSpPr>
          <p:cNvPr id="15" name="Espace réservé du contenu 2"/>
          <p:cNvSpPr txBox="1">
            <a:spLocks/>
          </p:cNvSpPr>
          <p:nvPr/>
        </p:nvSpPr>
        <p:spPr>
          <a:xfrm>
            <a:off x="239909" y="1183604"/>
            <a:ext cx="5629814" cy="35283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sz="1400">
              <a:solidFill>
                <a:schemeClr val="tx1"/>
              </a:solidFill>
            </a:endParaRPr>
          </a:p>
        </p:txBody>
      </p:sp>
      <p:sp>
        <p:nvSpPr>
          <p:cNvPr id="11" name="Rectangle 10"/>
          <p:cNvSpPr/>
          <p:nvPr/>
        </p:nvSpPr>
        <p:spPr>
          <a:xfrm>
            <a:off x="179512" y="1131590"/>
            <a:ext cx="8772776" cy="36004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rotWithShape="1">
          <a:blip r:embed="rId2">
            <a:extLst>
              <a:ext uri="{28A0092B-C50C-407E-A947-70E740481C1C}">
                <a14:useLocalDpi xmlns:a14="http://schemas.microsoft.com/office/drawing/2010/main" val="0"/>
              </a:ext>
            </a:extLst>
          </a:blip>
          <a:srcRect l="30942" r="28670" b="85032"/>
          <a:stretch/>
        </p:blipFill>
        <p:spPr>
          <a:xfrm>
            <a:off x="0" y="4803998"/>
            <a:ext cx="9144000" cy="360040"/>
          </a:xfrm>
          <a:prstGeom prst="rect">
            <a:avLst/>
          </a:prstGeom>
        </p:spPr>
      </p:pic>
      <p:sp>
        <p:nvSpPr>
          <p:cNvPr id="17" name="Espace réservé du texte 9">
            <a:extLst>
              <a:ext uri="{FF2B5EF4-FFF2-40B4-BE49-F238E27FC236}">
                <a16:creationId xmlns:a16="http://schemas.microsoft.com/office/drawing/2014/main" id="{B1DD6396-A72F-B945-ADA4-0071B20D8ADC}"/>
              </a:ext>
            </a:extLst>
          </p:cNvPr>
          <p:cNvSpPr>
            <a:spLocks noGrp="1"/>
          </p:cNvSpPr>
          <p:nvPr>
            <p:ph type="subTitle" idx="1"/>
          </p:nvPr>
        </p:nvSpPr>
        <p:spPr>
          <a:xfrm>
            <a:off x="7236296" y="4828762"/>
            <a:ext cx="1795717" cy="427278"/>
          </a:xfrm>
        </p:spPr>
        <p:txBody>
          <a:bodyPr>
            <a:noAutofit/>
          </a:bodyPr>
          <a:lstStyle/>
          <a:p>
            <a:pPr algn="l"/>
            <a:r>
              <a:rPr lang="fr-FR" sz="1050">
                <a:solidFill>
                  <a:schemeClr val="tx1"/>
                </a:solidFill>
              </a:rPr>
              <a:t>D’après </a:t>
            </a:r>
            <a:r>
              <a:rPr lang="fr-FR" sz="1050" b="1" err="1">
                <a:solidFill>
                  <a:schemeClr val="tx1"/>
                </a:solidFill>
              </a:rPr>
              <a:t>Alejandra</a:t>
            </a:r>
            <a:r>
              <a:rPr lang="fr-FR" sz="1050" b="1">
                <a:solidFill>
                  <a:schemeClr val="tx1"/>
                </a:solidFill>
              </a:rPr>
              <a:t> </a:t>
            </a:r>
            <a:r>
              <a:rPr lang="fr-FR" sz="1050" b="1" err="1">
                <a:solidFill>
                  <a:schemeClr val="tx1"/>
                </a:solidFill>
              </a:rPr>
              <a:t>Daruich</a:t>
            </a:r>
            <a:endParaRPr lang="fr-FR" sz="1050" b="1">
              <a:solidFill>
                <a:schemeClr val="tx1"/>
              </a:solidFill>
            </a:endParaRPr>
          </a:p>
        </p:txBody>
      </p:sp>
      <p:sp>
        <p:nvSpPr>
          <p:cNvPr id="6" name="ZoneTexte 5">
            <a:extLst>
              <a:ext uri="{FF2B5EF4-FFF2-40B4-BE49-F238E27FC236}">
                <a16:creationId xmlns:a16="http://schemas.microsoft.com/office/drawing/2014/main" id="{6A04E11D-8972-BB45-BE82-550D1AAFA5FA}"/>
              </a:ext>
            </a:extLst>
          </p:cNvPr>
          <p:cNvSpPr txBox="1"/>
          <p:nvPr/>
        </p:nvSpPr>
        <p:spPr>
          <a:xfrm>
            <a:off x="179511" y="670256"/>
            <a:ext cx="8852501" cy="584775"/>
          </a:xfrm>
          <a:prstGeom prst="rect">
            <a:avLst/>
          </a:prstGeom>
          <a:noFill/>
        </p:spPr>
        <p:txBody>
          <a:bodyPr wrap="square" rtlCol="0">
            <a:spAutoFit/>
          </a:bodyPr>
          <a:lstStyle/>
          <a:p>
            <a:r>
              <a:rPr lang="fr-FR" sz="1600" i="1" err="1"/>
              <a:t>Hypoxia</a:t>
            </a:r>
            <a:r>
              <a:rPr lang="fr-FR" sz="1600" i="1"/>
              <a:t> </a:t>
            </a:r>
            <a:r>
              <a:rPr lang="fr-FR" sz="1600" i="1" err="1"/>
              <a:t>inducible</a:t>
            </a:r>
            <a:r>
              <a:rPr lang="fr-FR" sz="1600" i="1"/>
              <a:t> factor</a:t>
            </a:r>
            <a:r>
              <a:rPr lang="fr-FR" sz="1600"/>
              <a:t> (</a:t>
            </a:r>
            <a:r>
              <a:rPr lang="fr-FR" sz="1600">
                <a:solidFill>
                  <a:schemeClr val="tx1"/>
                </a:solidFill>
                <a:highlight>
                  <a:srgbClr val="FFFFFF"/>
                </a:highlight>
              </a:rPr>
              <a:t>HIF) in ROP Management: </a:t>
            </a:r>
            <a:r>
              <a:rPr lang="fr-FR" sz="1600">
                <a:solidFill>
                  <a:schemeClr val="tx2"/>
                </a:solidFill>
                <a:highlight>
                  <a:srgbClr val="FFFFFF"/>
                </a:highlight>
              </a:rPr>
              <a:t>Jonathan Sears</a:t>
            </a:r>
          </a:p>
          <a:p>
            <a:endParaRPr lang="fr-FR" sz="1600">
              <a:solidFill>
                <a:schemeClr val="tx1"/>
              </a:solidFill>
            </a:endParaRPr>
          </a:p>
        </p:txBody>
      </p:sp>
      <p:sp>
        <p:nvSpPr>
          <p:cNvPr id="2" name="ZoneTexte 1">
            <a:extLst>
              <a:ext uri="{FF2B5EF4-FFF2-40B4-BE49-F238E27FC236}">
                <a16:creationId xmlns:a16="http://schemas.microsoft.com/office/drawing/2014/main" id="{84FCE4E8-4594-D9B5-459B-A75B8A6FEE34}"/>
              </a:ext>
            </a:extLst>
          </p:cNvPr>
          <p:cNvSpPr txBox="1"/>
          <p:nvPr/>
        </p:nvSpPr>
        <p:spPr>
          <a:xfrm>
            <a:off x="3233713" y="127247"/>
            <a:ext cx="5698997" cy="338554"/>
          </a:xfrm>
          <a:prstGeom prst="rect">
            <a:avLst/>
          </a:prstGeom>
          <a:noFill/>
          <a:ln>
            <a:noFill/>
          </a:ln>
        </p:spPr>
        <p:txBody>
          <a:bodyPr wrap="none" rtlCol="0">
            <a:spAutoFit/>
          </a:bodyPr>
          <a:lstStyle/>
          <a:p>
            <a:pPr algn="r"/>
            <a:r>
              <a:rPr lang="en-US" sz="1600">
                <a:solidFill>
                  <a:srgbClr val="0070C0"/>
                </a:solidFill>
                <a:latin typeface="Franklin Gothic Medium" panose="020B0603020102020204" pitchFamily="34" charset="0"/>
              </a:rPr>
              <a:t>Session 1. Retinopathy of prematurity: translation to treatment</a:t>
            </a:r>
          </a:p>
        </p:txBody>
      </p:sp>
      <p:sp>
        <p:nvSpPr>
          <p:cNvPr id="7" name="ZoneTexte 6">
            <a:extLst>
              <a:ext uri="{FF2B5EF4-FFF2-40B4-BE49-F238E27FC236}">
                <a16:creationId xmlns:a16="http://schemas.microsoft.com/office/drawing/2014/main" id="{071E3358-1C26-04A3-8108-F9D028375A42}"/>
              </a:ext>
            </a:extLst>
          </p:cNvPr>
          <p:cNvSpPr txBox="1"/>
          <p:nvPr/>
        </p:nvSpPr>
        <p:spPr>
          <a:xfrm>
            <a:off x="178329" y="1207045"/>
            <a:ext cx="5032674" cy="3354765"/>
          </a:xfrm>
          <a:prstGeom prst="rect">
            <a:avLst/>
          </a:prstGeom>
          <a:noFill/>
        </p:spPr>
        <p:txBody>
          <a:bodyPr wrap="square" rtlCol="0">
            <a:spAutoFit/>
          </a:bodyPr>
          <a:lstStyle/>
          <a:p>
            <a:pPr>
              <a:spcAft>
                <a:spcPts val="1200"/>
              </a:spcAft>
            </a:pPr>
            <a:r>
              <a:rPr lang="fr-CH" dirty="0"/>
              <a:t>L’oxygène réduit l’HIF</a:t>
            </a:r>
          </a:p>
          <a:p>
            <a:pPr>
              <a:spcAft>
                <a:spcPts val="1200"/>
              </a:spcAft>
            </a:pPr>
            <a:r>
              <a:rPr lang="fr-CH" dirty="0"/>
              <a:t>L’HIF est impliqué dans le métabolisme, l’</a:t>
            </a:r>
            <a:r>
              <a:rPr lang="fr-CH" dirty="0" err="1"/>
              <a:t>angiogénèse</a:t>
            </a:r>
            <a:r>
              <a:rPr lang="fr-CH" dirty="0"/>
              <a:t>, l’hématopoïèse et la </a:t>
            </a:r>
            <a:r>
              <a:rPr lang="fr-CH" dirty="0" err="1"/>
              <a:t>cytoprotection</a:t>
            </a:r>
            <a:endParaRPr lang="fr-CH" dirty="0"/>
          </a:p>
          <a:p>
            <a:pPr>
              <a:spcAft>
                <a:spcPts val="1200"/>
              </a:spcAft>
            </a:pPr>
            <a:r>
              <a:rPr lang="fr-CH" dirty="0"/>
              <a:t>La stabilisation de l’HIF avant la semaine 32 dans des modèles animaux:</a:t>
            </a:r>
          </a:p>
          <a:p>
            <a:pPr marL="285750" indent="-285750">
              <a:spcAft>
                <a:spcPts val="1200"/>
              </a:spcAft>
              <a:buFont typeface="Arial" panose="020B0604020202020204" pitchFamily="34" charset="0"/>
              <a:buChar char="•"/>
            </a:pPr>
            <a:r>
              <a:rPr lang="fr-CH" dirty="0"/>
              <a:t>Diminue la </a:t>
            </a:r>
            <a:r>
              <a:rPr lang="fr-CH" dirty="0" err="1"/>
              <a:t>vaso</a:t>
            </a:r>
            <a:r>
              <a:rPr lang="fr-CH" dirty="0"/>
              <a:t>-oblitération et la néovascularisation rétinienne</a:t>
            </a:r>
          </a:p>
          <a:p>
            <a:pPr marL="285750" indent="-285750">
              <a:spcAft>
                <a:spcPts val="1200"/>
              </a:spcAft>
              <a:buFont typeface="Arial" panose="020B0604020202020204" pitchFamily="34" charset="0"/>
              <a:buChar char="•"/>
            </a:pPr>
            <a:r>
              <a:rPr lang="fr-CH" dirty="0"/>
              <a:t>Protège les poumons immatures</a:t>
            </a:r>
          </a:p>
          <a:p>
            <a:pPr marL="285750" indent="-285750">
              <a:spcAft>
                <a:spcPts val="1200"/>
              </a:spcAft>
              <a:buFont typeface="Arial" panose="020B0604020202020204" pitchFamily="34" charset="0"/>
              <a:buChar char="•"/>
            </a:pPr>
            <a:r>
              <a:rPr lang="fr-CH" dirty="0"/>
              <a:t>Module les oligodendrocytes cérébraux</a:t>
            </a:r>
          </a:p>
        </p:txBody>
      </p:sp>
      <p:pic>
        <p:nvPicPr>
          <p:cNvPr id="10" name="Image 9" descr="Une image contenant texte, capture d’écran, Police, Graphique&#10;&#10;Description générée automatiquement">
            <a:extLst>
              <a:ext uri="{FF2B5EF4-FFF2-40B4-BE49-F238E27FC236}">
                <a16:creationId xmlns:a16="http://schemas.microsoft.com/office/drawing/2014/main" id="{7410C972-C52C-258F-0606-AE0041AF8F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1004" y="1235137"/>
            <a:ext cx="3674034" cy="3441614"/>
          </a:xfrm>
          <a:prstGeom prst="rect">
            <a:avLst/>
          </a:prstGeom>
        </p:spPr>
      </p:pic>
    </p:spTree>
    <p:extLst>
      <p:ext uri="{BB962C8B-B14F-4D97-AF65-F5344CB8AC3E}">
        <p14:creationId xmlns:p14="http://schemas.microsoft.com/office/powerpoint/2010/main" val="398533939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3877</Words>
  <Application>Microsoft Office PowerPoint</Application>
  <PresentationFormat>Affichage à l'écran (16:9)</PresentationFormat>
  <Paragraphs>433</Paragraphs>
  <Slides>39</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39</vt:i4>
      </vt:variant>
    </vt:vector>
  </HeadingPairs>
  <TitlesOfParts>
    <vt:vector size="44" baseType="lpstr">
      <vt:lpstr>Arial</vt:lpstr>
      <vt:lpstr>BlinkMacSystemFont</vt:lpstr>
      <vt:lpstr>Calibri</vt:lpstr>
      <vt:lpstr>Franklin Gothic Medium</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Résumé de communication ESCRS</dc:title>
  <dc:creator>Utilisateur Windows</dc:creator>
  <cp:lastModifiedBy>Suehanna NAGI</cp:lastModifiedBy>
  <cp:revision>223</cp:revision>
  <dcterms:created xsi:type="dcterms:W3CDTF">2019-11-04T09:43:38Z</dcterms:created>
  <dcterms:modified xsi:type="dcterms:W3CDTF">2023-09-26T09:49:48Z</dcterms:modified>
</cp:coreProperties>
</file>